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5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60" r:id="rId5"/>
    <p:sldId id="283" r:id="rId6"/>
    <p:sldId id="261" r:id="rId7"/>
    <p:sldId id="262" r:id="rId8"/>
    <p:sldId id="263" r:id="rId9"/>
    <p:sldId id="264" r:id="rId10"/>
    <p:sldId id="286" r:id="rId11"/>
    <p:sldId id="265" r:id="rId12"/>
    <p:sldId id="266" r:id="rId13"/>
    <p:sldId id="279" r:id="rId14"/>
    <p:sldId id="288" r:id="rId15"/>
    <p:sldId id="287" r:id="rId16"/>
    <p:sldId id="278" r:id="rId17"/>
    <p:sldId id="267" r:id="rId18"/>
    <p:sldId id="285" r:id="rId19"/>
    <p:sldId id="284" r:id="rId20"/>
    <p:sldId id="280" r:id="rId21"/>
    <p:sldId id="281" r:id="rId22"/>
    <p:sldId id="282" r:id="rId23"/>
  </p:sldIdLst>
  <p:sldSz cx="9144000" cy="6858000" type="screen4x3"/>
  <p:notesSz cx="6799263" cy="9929813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587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pPr>
              <a:defRPr/>
            </a:pPr>
            <a:fld id="{63769B1D-7BF8-44CA-9C55-4314AF0929B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3T10:55:50.15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16 0,'1667'0'0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3T10:55:59.35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81 0,'3031'-81'0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3T10:56:05.42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29,'168'-14,"-14"0,193 14,-158 1,-115 2,93 17,-140-16,-15-2,-1 1,1 1,-1 0,18 9,-25-11,19 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3T10:56:08.8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 0,'1776'109'0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3T10:56:16.19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 0,'3441'82'0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03T10:56:21.35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28 0,'4588'-28'0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3T10:56:26.9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0,'893'0,"-716"14,-26-1,521-10,-341-5,140-1,507 6,-924-2,1 3,-1 1,80 20,-102-18,1-1,63 3,67-9,-81-2,1953 1,-1978 4,0 3,99 22,21 4,262-18,-376-14,-32-1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10-03T10:56:32.6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1,'1497'0,"-1461"2,0 1,-1 2,0 2,0 1,0 1,-1 3,39 17,-54-21,1-1,37 9,-32-11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587" y="0"/>
            <a:ext cx="2947088" cy="497047"/>
          </a:xfrm>
          <a:prstGeom prst="rect">
            <a:avLst/>
          </a:prstGeom>
        </p:spPr>
        <p:txBody>
          <a:bodyPr vert="horz" lIns="91458" tIns="45729" rIns="91458" bIns="45729" rtlCol="0"/>
          <a:lstStyle>
            <a:lvl1pPr algn="r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58" tIns="45729" rIns="91458" bIns="45729" rtlCol="0" anchor="ctr"/>
          <a:lstStyle/>
          <a:p>
            <a:pPr lvl="0"/>
            <a:endParaRPr lang="es-ES" noProof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609" y="4716383"/>
            <a:ext cx="5440046" cy="4468654"/>
          </a:xfrm>
          <a:prstGeom prst="rect">
            <a:avLst/>
          </a:prstGeom>
        </p:spPr>
        <p:txBody>
          <a:bodyPr vert="horz" lIns="91458" tIns="45729" rIns="91458" bIns="45729" rtlCol="0">
            <a:normAutofit/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587" y="9431179"/>
            <a:ext cx="2947088" cy="497046"/>
          </a:xfrm>
          <a:prstGeom prst="rect">
            <a:avLst/>
          </a:prstGeom>
        </p:spPr>
        <p:txBody>
          <a:bodyPr vert="horz" lIns="91458" tIns="45729" rIns="91458" bIns="45729" rtlCol="0" anchor="b"/>
          <a:lstStyle>
            <a:lvl1pPr algn="r">
              <a:defRPr sz="1200"/>
            </a:lvl1pPr>
          </a:lstStyle>
          <a:p>
            <a:pPr>
              <a:defRPr/>
            </a:pPr>
            <a:fld id="{352C3940-2F71-413E-B976-119F58229B4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/>
          </a:p>
        </p:txBody>
      </p:sp>
      <p:sp>
        <p:nvSpPr>
          <p:cNvPr id="20485" name="4 Marcador de fecha"/>
          <p:cNvSpPr>
            <a:spLocks noGrp="1"/>
          </p:cNvSpPr>
          <p:nvPr>
            <p:ph type="dt" sz="quarter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4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4A9CD-0341-4265-99BE-037EDF8CCA7A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5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76F6B-D12D-472B-B276-CAC17E30DDCF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1BBDF-5699-42B7-BEA0-41C571889181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2D59D-A868-4E32-B870-BB524C4811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blipFill dpi="0" rotWithShape="0">
          <a:blip r:embed="rId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8D267-0A0B-4A27-8D81-0C1E0504038D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5159A-EC8C-49B9-A94A-80DD5978D36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77DB0-0BFB-41F1-8B92-B29C09B26510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E3FD9-66F5-4A56-B94E-87AC4254457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FBFD8-DE78-4C3B-ABAC-2B356759506F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8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29AB4-F2DB-46B9-BC00-9AE692E5498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D47D7-EFB7-4B8A-BE6F-90173F5A0F2C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4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C35F0-C792-4A3A-8ACA-84DB5C3E8E8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22BFA1-0FED-4C6D-A9C2-6ACABB61EACC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3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5D83A-0125-44A7-A7E8-CC53F48A1D85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5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C1B74-2B72-466C-B9FC-7865EDBD5B7D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6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993AC-22EC-4CD2-8DDA-FEA6BF63C2E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ortar y redondear rectángulo de esquina sencilla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5 Triángulo rectángulo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s-ES" noProof="0"/>
              <a:t>Haga clic en el icono para agregar una imagen</a:t>
            </a:r>
            <a:endParaRPr lang="en-US" noProof="0" dirty="0"/>
          </a:p>
        </p:txBody>
      </p:sp>
      <p:sp>
        <p:nvSpPr>
          <p:cNvPr id="9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5A0B79-FC82-4CF6-B3F9-34FCFC239A6A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10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1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7B3803-7FBE-4B66-B705-7A7A8DFBAEF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BB37E-517F-4D46-A524-900CD5FDEFA1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12F460-E5C0-4501-9920-63A9493166F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16D3A-DFFF-478A-B792-1523C00AF815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5" name="2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1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1BB59-5093-4B7F-827E-225B71DFB12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</a:endParaRPr>
          </a:p>
        </p:txBody>
      </p:sp>
      <p:sp>
        <p:nvSpPr>
          <p:cNvPr id="1028" name="8 Marcador de título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29" name="29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B4125D3B-5909-4294-9761-89F827CF7872}" type="datetimeFigureOut">
              <a:rPr lang="es-ES"/>
              <a:pPr>
                <a:defRPr/>
              </a:pPr>
              <a:t>11/09/2026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50890504-11F9-41DB-AFEC-BBC064A7FD2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grpSp>
        <p:nvGrpSpPr>
          <p:cNvPr id="1033" name="1 Grupo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4" r:id="rId1"/>
    <p:sldLayoutId id="2147484216" r:id="rId2"/>
    <p:sldLayoutId id="2147484225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6" r:id="rId9"/>
    <p:sldLayoutId id="2147484222" r:id="rId10"/>
    <p:sldLayoutId id="214748422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customXml" Target="../ink/ink6.xml"/><Relationship Id="rId18" Type="http://schemas.openxmlformats.org/officeDocument/2006/relationships/image" Target="../media/image1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12" Type="http://schemas.openxmlformats.org/officeDocument/2006/relationships/image" Target="../media/image10.png"/><Relationship Id="rId17" Type="http://schemas.openxmlformats.org/officeDocument/2006/relationships/customXml" Target="../ink/ink8.xml"/><Relationship Id="rId2" Type="http://schemas.openxmlformats.org/officeDocument/2006/relationships/image" Target="../media/image4.pn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5" Type="http://schemas.openxmlformats.org/officeDocument/2006/relationships/customXml" Target="../ink/ink7.xml"/><Relationship Id="rId10" Type="http://schemas.openxmlformats.org/officeDocument/2006/relationships/image" Target="../media/image9.png"/><Relationship Id="rId4" Type="http://schemas.openxmlformats.org/officeDocument/2006/relationships/image" Target="../media/image60.png"/><Relationship Id="rId9" Type="http://schemas.openxmlformats.org/officeDocument/2006/relationships/customXml" Target="../ink/ink4.xml"/><Relationship Id="rId1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clm.es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85720" y="2071678"/>
            <a:ext cx="8059740" cy="3516312"/>
          </a:xfrm>
        </p:spPr>
        <p:txBody>
          <a:bodyPr rtlCol="0">
            <a:normAutofit fontScale="90000"/>
          </a:bodyPr>
          <a:lstStyle/>
          <a:p>
            <a:pPr marL="484632" algn="ctr" eaLnBrk="1" fontAlgn="auto" hangingPunct="1">
              <a:spcAft>
                <a:spcPts val="0"/>
              </a:spcAft>
              <a:defRPr/>
            </a:pPr>
            <a:br>
              <a:rPr lang="es-E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s-E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s-E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s-E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s-E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s-E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s-E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br>
              <a:rPr lang="es-E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s-E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br>
              <a:rPr lang="es-ES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s-ES" dirty="0">
                <a:solidFill>
                  <a:srgbClr val="FFC000"/>
                </a:solidFill>
              </a:rPr>
              <a:t>PRUEBA DE ACCESO A  LA UNIVERSIDAD DE CASTILLA LA MANCHA </a:t>
            </a:r>
            <a:br>
              <a:rPr lang="es-ES" dirty="0">
                <a:solidFill>
                  <a:srgbClr val="FFC000"/>
                </a:solidFill>
              </a:rPr>
            </a:br>
            <a:br>
              <a:rPr lang="es-ES" dirty="0">
                <a:solidFill>
                  <a:srgbClr val="FFC000"/>
                </a:solidFill>
              </a:rPr>
            </a:br>
            <a:r>
              <a:rPr lang="es-ES" dirty="0">
                <a:solidFill>
                  <a:srgbClr val="FFC000"/>
                </a:solidFill>
              </a:rPr>
              <a:t>Mayores de 25</a:t>
            </a:r>
            <a:br>
              <a:rPr lang="es-ES" dirty="0">
                <a:solidFill>
                  <a:srgbClr val="FFC000"/>
                </a:solidFill>
              </a:rPr>
            </a:br>
            <a:r>
              <a:rPr lang="es-ES" dirty="0">
                <a:solidFill>
                  <a:srgbClr val="FFC000"/>
                </a:solidFill>
              </a:rPr>
              <a:t>Mayores de 45</a:t>
            </a:r>
            <a:br>
              <a:rPr lang="es-ES" dirty="0">
                <a:solidFill>
                  <a:srgbClr val="FFC000"/>
                </a:solidFill>
              </a:rPr>
            </a:br>
            <a:r>
              <a:rPr lang="es-ES" dirty="0">
                <a:solidFill>
                  <a:srgbClr val="FFC000"/>
                </a:solidFill>
              </a:rPr>
              <a:t>Mayores de 40/</a:t>
            </a:r>
            <a:r>
              <a:rPr lang="es-ES" sz="3600" dirty="0">
                <a:solidFill>
                  <a:srgbClr val="FFC000"/>
                </a:solidFill>
              </a:rPr>
              <a:t>experiencia</a:t>
            </a:r>
            <a:r>
              <a:rPr lang="es-ES" dirty="0">
                <a:solidFill>
                  <a:srgbClr val="FFC000"/>
                </a:solidFill>
              </a:rPr>
              <a:t> </a:t>
            </a:r>
            <a:r>
              <a:rPr lang="es-ES" sz="3600" dirty="0">
                <a:solidFill>
                  <a:srgbClr val="FFC000"/>
                </a:solidFill>
              </a:rPr>
              <a:t>laboral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428625"/>
            <a:ext cx="8183562" cy="1052513"/>
          </a:xfrm>
        </p:spPr>
        <p:txBody>
          <a:bodyPr rtlCol="0">
            <a:normAutofit fontScale="90000"/>
          </a:bodyPr>
          <a:lstStyle/>
          <a:p>
            <a:pPr marL="484632" eaLnBrk="1" fontAlgn="auto" hangingPunct="1">
              <a:spcAft>
                <a:spcPts val="0"/>
              </a:spcAft>
              <a:defRPr/>
            </a:pPr>
            <a:r>
              <a:rPr lang="es-ES" sz="2800" b="1" dirty="0">
                <a:solidFill>
                  <a:schemeClr val="tx1"/>
                </a:solidFill>
                <a:latin typeface="Verdana" pitchFamily="34" charset="0"/>
              </a:rPr>
              <a:t>PRUEBA ACCESO MAYORES DE 25 AÑOS</a:t>
            </a:r>
            <a:br>
              <a:rPr lang="es-ES" sz="2800" b="1" dirty="0">
                <a:solidFill>
                  <a:srgbClr val="FFC000"/>
                </a:solidFill>
                <a:latin typeface="Verdana" pitchFamily="34" charset="0"/>
              </a:rPr>
            </a:br>
            <a:endParaRPr lang="es-ES" sz="2800" dirty="0">
              <a:solidFill>
                <a:srgbClr val="FF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500063" y="1714500"/>
            <a:ext cx="8183562" cy="4214813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es-ES" sz="3200" b="1" dirty="0">
                <a:solidFill>
                  <a:srgbClr val="0070C0"/>
                </a:solidFill>
              </a:rPr>
              <a:t>REQUISITOS DE LOS ASPIRANTES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s-ES" sz="2400" dirty="0"/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s-ES" sz="2400" dirty="0"/>
              <a:t>a. Tener cumplidos los </a:t>
            </a:r>
            <a:r>
              <a:rPr lang="es-ES" sz="2400" u="sng" dirty="0"/>
              <a:t>veinticinco años</a:t>
            </a:r>
            <a:r>
              <a:rPr lang="es-ES" sz="2400" dirty="0"/>
              <a:t> o cumplirlos en el año natural en que se celebre la Prueba de Acceso.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endParaRPr lang="es-ES" sz="2400" dirty="0"/>
          </a:p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r>
              <a:rPr lang="es-ES" sz="2400" dirty="0"/>
              <a:t>b. No poseer ninguna titulación académica que de acceso a la universidad por otras vías (CFGS, EVAU, Selectividad, Grado Universitario…)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None/>
            </a:pPr>
            <a:endParaRPr lang="es-ES" sz="2400" dirty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s-E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357188"/>
            <a:ext cx="8229600" cy="5786437"/>
          </a:xfrm>
        </p:spPr>
        <p:txBody>
          <a:bodyPr>
            <a:normAutofit fontScale="85000" lnSpcReduction="10000"/>
          </a:bodyPr>
          <a:lstStyle/>
          <a:p>
            <a:pPr marL="448056" indent="-384048" algn="ctr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es-ES" sz="2400" b="1" dirty="0">
                <a:latin typeface="Verdana" pitchFamily="34" charset="0"/>
              </a:rPr>
              <a:t>PRUEBA ACCESO MAYORES DE 25 AÑOS</a:t>
            </a:r>
          </a:p>
          <a:p>
            <a:pPr marL="448056" indent="-384048" algn="ctr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Tx/>
              <a:buNone/>
              <a:defRPr/>
            </a:pPr>
            <a:r>
              <a:rPr lang="es-ES" sz="3300" b="1" dirty="0">
                <a:solidFill>
                  <a:srgbClr val="0070C0"/>
                </a:solidFill>
              </a:rPr>
              <a:t>ESTRUCTURA DE LA PRUEBA</a:t>
            </a:r>
          </a:p>
          <a:p>
            <a:pPr marL="448056" indent="-384048" algn="ctr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Tx/>
              <a:buNone/>
              <a:defRPr/>
            </a:pPr>
            <a:r>
              <a:rPr lang="es-ES" sz="3300" b="1" dirty="0">
                <a:solidFill>
                  <a:srgbClr val="FF0000"/>
                </a:solidFill>
              </a:rPr>
              <a:t>Fase General</a:t>
            </a:r>
          </a:p>
          <a:p>
            <a:pPr marL="448056" indent="-384048" algn="ctr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Tx/>
              <a:buNone/>
              <a:defRPr/>
            </a:pPr>
            <a:r>
              <a:rPr lang="es-ES" sz="2000" b="1" dirty="0">
                <a:solidFill>
                  <a:srgbClr val="FF0000"/>
                </a:solidFill>
              </a:rPr>
              <a:t>Primer día</a:t>
            </a:r>
          </a:p>
          <a:p>
            <a:pPr marL="448056" indent="-384048" algn="ctr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Tx/>
              <a:buNone/>
              <a:defRPr/>
            </a:pPr>
            <a:endParaRPr lang="es-ES" sz="2000" b="1" dirty="0">
              <a:solidFill>
                <a:schemeClr val="hlink"/>
              </a:solidFill>
            </a:endParaRPr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Tx/>
              <a:buNone/>
              <a:defRPr/>
            </a:pPr>
            <a:r>
              <a:rPr lang="es-ES" sz="2000" dirty="0"/>
              <a:t>a) En el </a:t>
            </a:r>
            <a:r>
              <a:rPr lang="es-ES" sz="2000" b="1" dirty="0"/>
              <a:t>primer ejercicio </a:t>
            </a:r>
            <a:r>
              <a:rPr lang="es-ES" sz="2000" dirty="0"/>
              <a:t>elegir entre:</a:t>
            </a:r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sz="2000" b="1" dirty="0"/>
              <a:t>Comentario de texto</a:t>
            </a:r>
            <a:r>
              <a:rPr lang="es-ES" sz="2000" dirty="0"/>
              <a:t>, con un breve cuestionario de preguntas referido al mismo.</a:t>
            </a:r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sz="2000" b="1" dirty="0"/>
              <a:t>Desarrollo de un tema general de actualidad</a:t>
            </a:r>
            <a:r>
              <a:rPr lang="es-ES" sz="2000" dirty="0"/>
              <a:t>, del que realizará una composición escrita sobre el mismo. </a:t>
            </a:r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sz="2000" dirty="0"/>
              <a:t>Duración ejercicio: 1 hora y 30 minutos.</a:t>
            </a:r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Tx/>
              <a:buNone/>
              <a:defRPr/>
            </a:pPr>
            <a:endParaRPr lang="es-ES" sz="2000" dirty="0"/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Tx/>
              <a:buNone/>
              <a:defRPr/>
            </a:pPr>
            <a:r>
              <a:rPr lang="es-ES" sz="2000" dirty="0"/>
              <a:t>b) En el </a:t>
            </a:r>
            <a:r>
              <a:rPr lang="es-ES" sz="2000" b="1" dirty="0"/>
              <a:t>segundo ejercicio</a:t>
            </a:r>
            <a:r>
              <a:rPr lang="es-ES" sz="2000" dirty="0"/>
              <a:t>: </a:t>
            </a:r>
            <a:r>
              <a:rPr lang="es-ES" sz="2000" b="1" dirty="0"/>
              <a:t>lengua castellana.</a:t>
            </a:r>
            <a:endParaRPr lang="es-ES" sz="2000" dirty="0"/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sz="2000" dirty="0"/>
              <a:t>Duración ejercicio: 1 hora y 30 minutos.</a:t>
            </a:r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Tx/>
              <a:buNone/>
              <a:defRPr/>
            </a:pPr>
            <a:endParaRPr lang="es-ES" sz="2000" dirty="0"/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Tx/>
              <a:buNone/>
              <a:defRPr/>
            </a:pPr>
            <a:r>
              <a:rPr lang="es-ES" sz="2000" dirty="0"/>
              <a:t>c) En el </a:t>
            </a:r>
            <a:r>
              <a:rPr lang="es-ES" sz="2000" b="1" dirty="0"/>
              <a:t>tercer ejercicio</a:t>
            </a:r>
            <a:r>
              <a:rPr lang="es-ES" sz="2000" dirty="0"/>
              <a:t>, de </a:t>
            </a:r>
            <a:r>
              <a:rPr lang="es-ES" sz="2000" b="1" dirty="0"/>
              <a:t>lengua extranjera: </a:t>
            </a:r>
            <a:r>
              <a:rPr lang="es-ES" sz="2000" dirty="0"/>
              <a:t>La prueba consistirá en la comprensión de un texto escrito en la lengua extranjera elegida por el alumno de entre las siguientes: alemán, francés, inglés, italiano. </a:t>
            </a:r>
          </a:p>
          <a:p>
            <a:pPr marL="448056" indent="-384048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s-ES" sz="2000" dirty="0"/>
              <a:t>Duración ejercicio: 1 hora y 30 minutos.</a:t>
            </a:r>
          </a:p>
          <a:p>
            <a:pPr marL="448056" indent="-384048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s-ES" sz="1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476672"/>
            <a:ext cx="6870700" cy="151216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s-ES" sz="2000" b="1" dirty="0">
                <a:solidFill>
                  <a:schemeClr val="tx1"/>
                </a:solidFill>
                <a:latin typeface="Verdana" pitchFamily="34" charset="0"/>
              </a:rPr>
              <a:t>PRUEBA ACCESO MAYORES DE 25 AÑOS</a:t>
            </a:r>
            <a:br>
              <a:rPr lang="es-ES" sz="2000" b="1" dirty="0">
                <a:solidFill>
                  <a:srgbClr val="FFC000"/>
                </a:solidFill>
                <a:latin typeface="Verdana" pitchFamily="34" charset="0"/>
              </a:rPr>
            </a:br>
            <a:r>
              <a:rPr lang="es-ES" sz="2700" b="1" dirty="0">
                <a:solidFill>
                  <a:srgbClr val="FF0000"/>
                </a:solidFill>
              </a:rPr>
              <a:t>Fase específica/Segundo día </a:t>
            </a:r>
            <a:br>
              <a:rPr lang="es-ES" sz="2700" b="1" dirty="0">
                <a:solidFill>
                  <a:srgbClr val="FF0000"/>
                </a:solidFill>
              </a:rPr>
            </a:br>
            <a:r>
              <a:rPr lang="es-ES" sz="2000" dirty="0">
                <a:solidFill>
                  <a:srgbClr val="FF0000"/>
                </a:solidFill>
              </a:rPr>
              <a:t>(elegir 2 de una opción)</a:t>
            </a:r>
            <a:br>
              <a:rPr lang="es-ES" sz="2000" dirty="0">
                <a:solidFill>
                  <a:srgbClr val="FF0000"/>
                </a:solidFill>
              </a:rPr>
            </a:br>
            <a:r>
              <a:rPr lang="es-ES" sz="2000" dirty="0">
                <a:solidFill>
                  <a:srgbClr val="FF0000"/>
                </a:solidFill>
              </a:rPr>
              <a:t>Referencia: Orden 136/2025 que regula pruebas de acceso a la universidad &gt;25, &gt;40 y &gt;45 en Castilla la Mancha.</a:t>
            </a:r>
            <a:endParaRPr lang="es-ES" sz="2000" dirty="0">
              <a:solidFill>
                <a:schemeClr val="tx1"/>
              </a:solidFill>
            </a:endParaRPr>
          </a:p>
        </p:txBody>
      </p:sp>
      <p:pic>
        <p:nvPicPr>
          <p:cNvPr id="6" name="Marcador de contenido 5">
            <a:extLst>
              <a:ext uri="{FF2B5EF4-FFF2-40B4-BE49-F238E27FC236}">
                <a16:creationId xmlns:a16="http://schemas.microsoft.com/office/drawing/2014/main" id="{839CBFAA-0DA7-180B-95AC-3DB00C0FEF1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 bwMode="auto">
          <a:xfrm>
            <a:off x="755576" y="2132856"/>
            <a:ext cx="7848872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08912" cy="792088"/>
          </a:xfrm>
        </p:spPr>
        <p:txBody>
          <a:bodyPr/>
          <a:lstStyle/>
          <a:p>
            <a:r>
              <a:rPr lang="es-ES" sz="4400" dirty="0"/>
              <a:t>GRADOS OFERTADOS POR OPCIÓN</a:t>
            </a:r>
            <a:br>
              <a:rPr lang="es-ES" sz="4400" dirty="0"/>
            </a:br>
            <a:r>
              <a:rPr lang="es-ES" sz="1600" dirty="0"/>
              <a:t>* Orientativo: revisar cada curso en universidad de referencia, puesto que puede variar.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3325" t="14347" r="18503" b="13472"/>
          <a:stretch>
            <a:fillRect/>
          </a:stretch>
        </p:blipFill>
        <p:spPr bwMode="auto">
          <a:xfrm>
            <a:off x="1043608" y="1484783"/>
            <a:ext cx="6624736" cy="49131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85800" y="500063"/>
            <a:ext cx="7696200" cy="5286375"/>
          </a:xfrm>
          <a:prstGeom prst="rect">
            <a:avLst/>
          </a:prstGeom>
          <a:ln>
            <a:solidFill>
              <a:schemeClr val="bg2"/>
            </a:solidFill>
          </a:ln>
        </p:spPr>
        <p:txBody>
          <a:bodyPr>
            <a:normAutofit fontScale="92500" lnSpcReduction="20000"/>
          </a:bodyPr>
          <a:lstStyle/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2400" b="1" dirty="0">
                <a:latin typeface="Verdana" pitchFamily="34" charset="0"/>
              </a:rPr>
              <a:t>PRUEBA ACCESO MAYORES DE 25 AÑOS</a:t>
            </a: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br>
              <a:rPr lang="es-ES" sz="2800" b="1" dirty="0">
                <a:solidFill>
                  <a:srgbClr val="FF0000"/>
                </a:solidFill>
                <a:latin typeface="+mn-lt"/>
              </a:rPr>
            </a:br>
            <a:r>
              <a:rPr lang="es-ES" sz="2800" b="1" dirty="0">
                <a:solidFill>
                  <a:srgbClr val="FF0000"/>
                </a:solidFill>
                <a:latin typeface="+mn-lt"/>
              </a:rPr>
              <a:t>Fase</a:t>
            </a:r>
            <a:r>
              <a:rPr lang="es-ES" sz="3200" b="1" dirty="0">
                <a:solidFill>
                  <a:srgbClr val="FF0000"/>
                </a:solidFill>
                <a:latin typeface="+mn-lt"/>
              </a:rPr>
              <a:t> específica</a:t>
            </a: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rgbClr val="FF0000"/>
                </a:solidFill>
                <a:latin typeface="+mn-lt"/>
              </a:rPr>
              <a:t>Segundo día</a:t>
            </a:r>
          </a:p>
          <a:p>
            <a:pPr marL="342900" indent="-342900" algn="ctr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sz="2800" b="1" dirty="0">
              <a:solidFill>
                <a:schemeClr val="hlink"/>
              </a:solidFill>
              <a:latin typeface="+mn-lt"/>
            </a:endParaRPr>
          </a:p>
          <a:p>
            <a:pPr marL="342900" indent="-342900" algn="ctr" fontAlgn="auto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endParaRPr lang="es-ES" sz="2200" dirty="0">
              <a:solidFill>
                <a:schemeClr val="hlink"/>
              </a:solidFill>
              <a:latin typeface="+mn-lt"/>
            </a:endParaRP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200" dirty="0">
                <a:latin typeface="+mn-lt"/>
              </a:rPr>
              <a:t>La fase específica se estructura en cinco opciones y versará sobre </a:t>
            </a:r>
            <a:r>
              <a:rPr lang="es-ES" sz="2200" b="1" dirty="0">
                <a:latin typeface="+mn-lt"/>
              </a:rPr>
              <a:t>dos materias </a:t>
            </a:r>
            <a:r>
              <a:rPr lang="es-ES" sz="2200" dirty="0">
                <a:latin typeface="+mn-lt"/>
              </a:rPr>
              <a:t>asignadas a cada una de las opciones contempladas en el anexo I. En cada ejercicio habrá una sola propuesta de examen, con posibilidad de opción interna en las preguntas o bloques de preguntas planteados.</a:t>
            </a: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endParaRPr lang="es-ES" sz="2200" dirty="0">
              <a:latin typeface="+mn-lt"/>
            </a:endParaRPr>
          </a:p>
          <a:p>
            <a:pPr marL="342900" indent="-342900" fontAlgn="auto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200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Duración de la prueba:  1 hora y 30 minutos, salvo la prueba de Dibujo </a:t>
            </a:r>
            <a:r>
              <a:rPr lang="es-ES" sz="2200" dirty="0">
                <a:latin typeface="+mn-lt"/>
              </a:rPr>
              <a:t>Artístico, que podrá ampliarse hasta un máximo de 2 horas y 30 minutos.</a:t>
            </a:r>
          </a:p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br>
              <a:rPr lang="es-ES" sz="2200" dirty="0">
                <a:solidFill>
                  <a:schemeClr val="hlink"/>
                </a:solidFill>
                <a:latin typeface="+mn-lt"/>
              </a:rPr>
            </a:br>
            <a:endParaRPr lang="es-ES" sz="2200" dirty="0">
              <a:solidFill>
                <a:schemeClr val="hlink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27088" y="549275"/>
            <a:ext cx="7696200" cy="561657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b="1" dirty="0">
                <a:latin typeface="Verdana" pitchFamily="34" charset="0"/>
              </a:rPr>
              <a:t>PRUEBA ACCESO MAYORES DE 25 AÑOS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3600" b="1" dirty="0">
                <a:solidFill>
                  <a:srgbClr val="FF0000"/>
                </a:solidFill>
                <a:latin typeface="Verdana" pitchFamily="34" charset="0"/>
              </a:rPr>
              <a:t>Calificación de la prueba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tx2">
                  <a:lumMod val="60000"/>
                  <a:lumOff val="40000"/>
                </a:schemeClr>
              </a:solidFill>
              <a:latin typeface="Verdana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b="1" dirty="0">
                <a:latin typeface="Verdana" pitchFamily="34" charset="0"/>
              </a:rPr>
              <a:t>RESULTADO DE LA FASE GENERAL: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dirty="0">
                <a:latin typeface="Verdana" pitchFamily="34" charset="0"/>
              </a:rPr>
              <a:t> (Nota Comentario + Nota Lengua + Nota Idioma)/3.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endParaRPr lang="es-ES" sz="2400" dirty="0">
              <a:latin typeface="Verdana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b="1" dirty="0">
                <a:latin typeface="Verdana" pitchFamily="34" charset="0"/>
              </a:rPr>
              <a:t>RESULTADO DE LA FASE ESPECÍFICA:</a:t>
            </a:r>
            <a:r>
              <a:rPr lang="es-ES" sz="2400" dirty="0">
                <a:latin typeface="Verdana" pitchFamily="34" charset="0"/>
              </a:rPr>
              <a:t> 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dirty="0">
                <a:latin typeface="Verdana" pitchFamily="34" charset="0"/>
              </a:rPr>
              <a:t>(Nota primer ejercicio + Nota segundo ejercicio)/2.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endParaRPr lang="es-ES" sz="2400" dirty="0">
              <a:latin typeface="Verdana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b="1" dirty="0">
                <a:latin typeface="Verdana" pitchFamily="34" charset="0"/>
              </a:rPr>
              <a:t>RESULTADO FINAL DE LA PRUEBA ACCESO MAYORES DE 25 AÑOS </a:t>
            </a:r>
            <a:r>
              <a:rPr lang="es-ES" sz="2400" dirty="0">
                <a:latin typeface="Verdana" pitchFamily="34" charset="0"/>
              </a:rPr>
              <a:t>(nota con la que se opta a estudios universitarios):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dirty="0">
                <a:latin typeface="Verdana" pitchFamily="34" charset="0"/>
              </a:rPr>
              <a:t>(Nota fase general + Nota fase específica)/2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endParaRPr lang="es-ES" sz="2400" dirty="0">
              <a:latin typeface="Verdana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dirty="0">
                <a:latin typeface="Verdana" pitchFamily="34" charset="0"/>
              </a:rPr>
              <a:t>Para hacer el promedio es necesario haber obtenido un mínimo de </a:t>
            </a:r>
            <a:r>
              <a:rPr lang="es-ES" sz="2400" b="1" dirty="0">
                <a:latin typeface="Verdana" pitchFamily="34" charset="0"/>
              </a:rPr>
              <a:t>4 puntos</a:t>
            </a:r>
            <a:r>
              <a:rPr lang="es-ES" sz="2400" dirty="0">
                <a:latin typeface="Verdana" pitchFamily="34" charset="0"/>
              </a:rPr>
              <a:t> en </a:t>
            </a:r>
            <a:r>
              <a:rPr lang="es-ES" sz="2400" b="1" dirty="0">
                <a:latin typeface="Verdana" pitchFamily="34" charset="0"/>
              </a:rPr>
              <a:t>cada</a:t>
            </a:r>
            <a:r>
              <a:rPr lang="es-ES" sz="2400" dirty="0">
                <a:latin typeface="Verdana" pitchFamily="34" charset="0"/>
              </a:rPr>
              <a:t> una de las </a:t>
            </a:r>
            <a:r>
              <a:rPr lang="es-ES" sz="2400" b="1" dirty="0">
                <a:latin typeface="Verdana" pitchFamily="34" charset="0"/>
              </a:rPr>
              <a:t>fases</a:t>
            </a:r>
            <a:r>
              <a:rPr lang="es-ES" sz="2400" dirty="0">
                <a:latin typeface="Verdana" pitchFamily="34" charset="0"/>
              </a:rPr>
              <a:t>. (No necesariamente en cada examen)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b="1" dirty="0">
                <a:latin typeface="Verdana" pitchFamily="34" charset="0"/>
              </a:rPr>
              <a:t>APROBADO</a:t>
            </a:r>
            <a:r>
              <a:rPr lang="es-ES" sz="2400" dirty="0">
                <a:latin typeface="Verdana" pitchFamily="34" charset="0"/>
              </a:rPr>
              <a:t>: 5 puntos o más en resultado final.</a:t>
            </a:r>
          </a:p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dirty="0">
              <a:latin typeface="+mn-lt"/>
            </a:endParaRPr>
          </a:p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dirty="0">
              <a:latin typeface="+mn-lt"/>
            </a:endParaRPr>
          </a:p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500063"/>
            <a:ext cx="8183562" cy="6937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b="1" dirty="0">
                <a:solidFill>
                  <a:schemeClr val="tx1"/>
                </a:solidFill>
              </a:rPr>
              <a:t>PRUEBA ACCESO PARA &gt;45 AÑOS</a:t>
            </a:r>
          </a:p>
        </p:txBody>
      </p:sp>
      <p:sp>
        <p:nvSpPr>
          <p:cNvPr id="11267" name="2 Marcador de contenido"/>
          <p:cNvSpPr>
            <a:spLocks noGrp="1"/>
          </p:cNvSpPr>
          <p:nvPr>
            <p:ph sz="half" idx="1"/>
          </p:nvPr>
        </p:nvSpPr>
        <p:spPr>
          <a:xfrm>
            <a:off x="971550" y="1628775"/>
            <a:ext cx="7200900" cy="4597400"/>
          </a:xfrm>
        </p:spPr>
        <p:txBody>
          <a:bodyPr/>
          <a:lstStyle/>
          <a:p>
            <a:pPr lvl="4" eaLnBrk="1" hangingPunct="1">
              <a:spcBef>
                <a:spcPct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s-ES" sz="2800" b="1" dirty="0">
                <a:solidFill>
                  <a:srgbClr val="FF0000"/>
                </a:solidFill>
              </a:rPr>
              <a:t>REQUISITOS</a:t>
            </a:r>
          </a:p>
          <a:p>
            <a:pPr marL="577850" indent="-514350" eaLnBrk="1" hangingPunct="1">
              <a:lnSpc>
                <a:spcPct val="110000"/>
              </a:lnSpc>
              <a:spcBef>
                <a:spcPct val="0"/>
              </a:spcBef>
              <a:spcAft>
                <a:spcPts val="1800"/>
              </a:spcAft>
              <a:buFont typeface="Wingdings 2" pitchFamily="18" charset="2"/>
              <a:buAutoNum type="alphaLcParenR"/>
            </a:pPr>
            <a:r>
              <a:rPr lang="es-ES" dirty="0"/>
              <a:t>Carecer de alguna titulación académica que lo habilite para acceder a la universidad por otras vías. </a:t>
            </a:r>
          </a:p>
          <a:p>
            <a:pPr marL="577850" indent="-514350" eaLnBrk="1" hangingPunct="1">
              <a:lnSpc>
                <a:spcPct val="110000"/>
              </a:lnSpc>
              <a:spcBef>
                <a:spcPct val="0"/>
              </a:spcBef>
              <a:spcAft>
                <a:spcPts val="1800"/>
              </a:spcAft>
              <a:buFont typeface="Wingdings 2" pitchFamily="18" charset="2"/>
              <a:buAutoNum type="alphaLcParenR"/>
            </a:pPr>
            <a:r>
              <a:rPr lang="es-ES" dirty="0"/>
              <a:t>Cumplir o haber cumplido 45 años de edad en el año natural en que se celebre la prueba.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0063" y="642938"/>
            <a:ext cx="8183562" cy="979487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3200" b="1" dirty="0">
                <a:solidFill>
                  <a:schemeClr val="tx1"/>
                </a:solidFill>
              </a:rPr>
              <a:t>PRUEBA ACCESO PARA &gt;45 AÑOS</a:t>
            </a:r>
            <a:br>
              <a:rPr lang="es-ES" sz="36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</a:br>
            <a:r>
              <a:rPr lang="es-ES" sz="4000" b="1" dirty="0">
                <a:solidFill>
                  <a:srgbClr val="FF0000"/>
                </a:solidFill>
              </a:rPr>
              <a:t>ESTRUCTURA DE LA PRUEBA</a:t>
            </a:r>
          </a:p>
        </p:txBody>
      </p:sp>
      <p:sp>
        <p:nvSpPr>
          <p:cNvPr id="12291" name="2 Marcador de contenido"/>
          <p:cNvSpPr>
            <a:spLocks noGrp="1"/>
          </p:cNvSpPr>
          <p:nvPr>
            <p:ph sz="half" idx="1"/>
          </p:nvPr>
        </p:nvSpPr>
        <p:spPr>
          <a:xfrm>
            <a:off x="428625" y="1857375"/>
            <a:ext cx="8143875" cy="3929063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s-ES" b="1" dirty="0">
                <a:solidFill>
                  <a:srgbClr val="FF0000"/>
                </a:solidFill>
              </a:rPr>
              <a:t>Primera fase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s-ES" b="1" dirty="0">
                <a:solidFill>
                  <a:srgbClr val="FF0000"/>
                </a:solidFill>
              </a:rPr>
              <a:t>	</a:t>
            </a:r>
            <a:r>
              <a:rPr lang="es-ES" sz="2000" dirty="0"/>
              <a:t>a) Comentario de texto o desarrollo de un tema general de actualidad.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s-ES" sz="2000" dirty="0"/>
              <a:t>	b) Lengua castellana.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s-ES" b="1" dirty="0">
                <a:solidFill>
                  <a:srgbClr val="FF0000"/>
                </a:solidFill>
              </a:rPr>
              <a:t>Segunda fase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s-ES" sz="2000" dirty="0"/>
              <a:t>Consiste en una entrevista personal orientada a valorar el grado e </a:t>
            </a:r>
            <a:r>
              <a:rPr lang="es-ES" sz="2000" b="1" dirty="0"/>
              <a:t>madurez e idoneidad respecto a los estudios universitarios </a:t>
            </a:r>
            <a:r>
              <a:rPr lang="es-ES" sz="2000" dirty="0"/>
              <a:t>a los que se desea acceder y determinar si posee unos conocimientos mínimos que le posibiliten seguir con éxito dichos estudios.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s-ES" sz="2000" dirty="0"/>
              <a:t>El acceso se realizará respecto a unas </a:t>
            </a:r>
            <a:r>
              <a:rPr lang="es-ES" sz="2000" b="1" u="sng" dirty="0"/>
              <a:t>enseñanzas concretas ofertadas </a:t>
            </a:r>
            <a:r>
              <a:rPr lang="es-ES" sz="2000" dirty="0"/>
              <a:t>por la universidad UCLM.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 typeface="Wingdings 2" pitchFamily="18" charset="2"/>
              <a:buNone/>
            </a:pPr>
            <a:r>
              <a:rPr lang="es-ES" sz="2000" dirty="0"/>
              <a:t>La persona aspirante podrá realizar la prueba en las universidades de su elección que ofrezcan los estudios que desee cursar.</a:t>
            </a:r>
          </a:p>
          <a:p>
            <a:pPr eaLnBrk="1" hangingPunct="1">
              <a:buFont typeface="Wingdings 2" pitchFamily="18" charset="2"/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827088" y="549275"/>
            <a:ext cx="7696200" cy="561657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b="1" dirty="0">
                <a:latin typeface="Verdana" pitchFamily="34" charset="0"/>
              </a:rPr>
              <a:t>PRUEBA ACCESO MAYORES DE 45 AÑOS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3600" b="1" dirty="0">
                <a:solidFill>
                  <a:srgbClr val="FF0000"/>
                </a:solidFill>
                <a:latin typeface="Verdana" pitchFamily="34" charset="0"/>
              </a:rPr>
              <a:t>Calificación de la prueba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  <a:defRPr/>
            </a:pPr>
            <a:endParaRPr lang="es-ES" dirty="0">
              <a:solidFill>
                <a:schemeClr val="tx2">
                  <a:lumMod val="60000"/>
                  <a:lumOff val="40000"/>
                </a:schemeClr>
              </a:solidFill>
              <a:latin typeface="Verdana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b="1" dirty="0">
                <a:latin typeface="Verdana" pitchFamily="34" charset="0"/>
              </a:rPr>
              <a:t>RESULTADO DE LA  PRIMERA FASE: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dirty="0">
                <a:latin typeface="Verdana" pitchFamily="34" charset="0"/>
              </a:rPr>
              <a:t> (Nota Comentario + Nota Lengua )/2.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dirty="0">
                <a:latin typeface="Verdana" pitchFamily="34" charset="0"/>
              </a:rPr>
              <a:t>Se necesita un 4 como mínimo en cada parte. La media tiene que ser superior a 5.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1200"/>
              </a:spcAft>
              <a:defRPr/>
            </a:pPr>
            <a:endParaRPr lang="es-ES" sz="2400" dirty="0">
              <a:latin typeface="Verdana" pitchFamily="34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b="1" dirty="0">
                <a:latin typeface="Verdana" pitchFamily="34" charset="0"/>
              </a:rPr>
              <a:t>RESULTADO DE LA SEGUNDA FASE:</a:t>
            </a:r>
            <a:r>
              <a:rPr lang="es-ES" sz="2400" dirty="0">
                <a:latin typeface="Verdana" pitchFamily="34" charset="0"/>
              </a:rPr>
              <a:t> </a:t>
            </a:r>
          </a:p>
          <a:p>
            <a:pPr marL="342900" indent="-342900" fontAlgn="auto">
              <a:spcBef>
                <a:spcPts val="0"/>
              </a:spcBef>
              <a:spcAft>
                <a:spcPts val="1200"/>
              </a:spcAft>
              <a:defRPr/>
            </a:pPr>
            <a:r>
              <a:rPr lang="es-ES" sz="2400" dirty="0">
                <a:latin typeface="Verdana" pitchFamily="34" charset="0"/>
              </a:rPr>
              <a:t>	La entrevista se califica con “apto” o “no apto”.</a:t>
            </a:r>
          </a:p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defRPr/>
            </a:pPr>
            <a:endParaRPr lang="es-ES" dirty="0">
              <a:latin typeface="+mn-lt"/>
            </a:endParaRPr>
          </a:p>
          <a:p>
            <a:pPr marL="342900" indent="-34290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s-ES" dirty="0"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625" y="428625"/>
            <a:ext cx="8183563" cy="121443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br>
              <a:rPr lang="es-ES" sz="2400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es-ES" sz="3100" b="1" dirty="0">
                <a:solidFill>
                  <a:schemeClr val="tx1"/>
                </a:solidFill>
              </a:rPr>
              <a:t>ACCESO PARA MAYORES DE 40 AÑOS </a:t>
            </a:r>
            <a:br>
              <a:rPr lang="es-ES" sz="3100" b="1" dirty="0">
                <a:solidFill>
                  <a:schemeClr val="accent1">
                    <a:tint val="88000"/>
                    <a:satMod val="150000"/>
                  </a:schemeClr>
                </a:solidFill>
              </a:rPr>
            </a:br>
            <a:r>
              <a:rPr lang="es-ES" sz="3100" b="1" dirty="0">
                <a:solidFill>
                  <a:schemeClr val="accent1">
                    <a:tint val="88000"/>
                    <a:satMod val="150000"/>
                  </a:schemeClr>
                </a:solidFill>
              </a:rPr>
              <a:t>MEDIANTE ACREDITACIÓN DE EXPERIENCIA LABORAL.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900113" y="1773238"/>
            <a:ext cx="7416800" cy="4227512"/>
          </a:xfrm>
        </p:spPr>
        <p:txBody>
          <a:bodyPr>
            <a:normAutofit/>
          </a:bodyPr>
          <a:lstStyle/>
          <a:p>
            <a:pPr marL="265176" indent="-265176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s-ES" b="1" dirty="0">
                <a:solidFill>
                  <a:srgbClr val="FF0000"/>
                </a:solidFill>
              </a:rPr>
              <a:t>REQUISITOS</a:t>
            </a:r>
          </a:p>
          <a:p>
            <a:pPr marL="579437" indent="-514350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 pitchFamily="18" charset="2"/>
              <a:buAutoNum type="alphaLcParenR"/>
              <a:defRPr/>
            </a:pPr>
            <a:r>
              <a:rPr lang="es-ES" dirty="0"/>
              <a:t>Acreditar una experiencia laboral y profesional en relacionada con una titulación universitaria oficial de grado.</a:t>
            </a:r>
          </a:p>
          <a:p>
            <a:pPr marL="579437" indent="-514350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 pitchFamily="18" charset="2"/>
              <a:buAutoNum type="alphaLcParenR"/>
              <a:defRPr/>
            </a:pPr>
            <a:r>
              <a:rPr lang="es-ES" dirty="0"/>
              <a:t>No poseer titulación académica habilitante para acceder a la universidad por otras vías.</a:t>
            </a:r>
          </a:p>
          <a:p>
            <a:pPr marL="579437" indent="-514350" eaLnBrk="1" fontAlgn="auto" hangingPunct="1">
              <a:spcBef>
                <a:spcPts val="0"/>
              </a:spcBef>
              <a:spcAft>
                <a:spcPts val="600"/>
              </a:spcAft>
              <a:buClr>
                <a:schemeClr val="accent3"/>
              </a:buClr>
              <a:buFont typeface="Wingdings 2" pitchFamily="18" charset="2"/>
              <a:buAutoNum type="alphaLcParenR"/>
              <a:defRPr/>
            </a:pPr>
            <a:r>
              <a:rPr lang="es-ES" dirty="0"/>
              <a:t>Cumplir o haber cumplido los 40 años de edad en el año natural en que se celebren las pruebas.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1 Título"/>
          <p:cNvSpPr>
            <a:spLocks noGrp="1"/>
          </p:cNvSpPr>
          <p:nvPr>
            <p:ph type="title"/>
          </p:nvPr>
        </p:nvSpPr>
        <p:spPr>
          <a:xfrm>
            <a:off x="500063" y="428625"/>
            <a:ext cx="8183562" cy="1050925"/>
          </a:xfrm>
        </p:spPr>
        <p:txBody>
          <a:bodyPr/>
          <a:lstStyle/>
          <a:p>
            <a:pPr eaLnBrk="1" hangingPunct="1"/>
            <a:r>
              <a:rPr lang="es-ES" sz="4000" b="1" dirty="0">
                <a:solidFill>
                  <a:schemeClr val="tx1"/>
                </a:solidFill>
              </a:rPr>
              <a:t>ACCESO MAYORES DE 40 AÑOS </a:t>
            </a:r>
            <a:br>
              <a:rPr lang="es-ES" sz="4000" b="1" dirty="0">
                <a:solidFill>
                  <a:srgbClr val="FFC000"/>
                </a:solidFill>
              </a:rPr>
            </a:br>
            <a:r>
              <a:rPr lang="es-ES" sz="4000" b="1" dirty="0">
                <a:solidFill>
                  <a:srgbClr val="FF0000"/>
                </a:solidFill>
              </a:rPr>
              <a:t>PROCEDIMIENTO DE EVALUACIÓN:</a:t>
            </a:r>
          </a:p>
        </p:txBody>
      </p:sp>
      <p:sp>
        <p:nvSpPr>
          <p:cNvPr id="15363" name="2 Marcador de contenido"/>
          <p:cNvSpPr>
            <a:spLocks noGrp="1"/>
          </p:cNvSpPr>
          <p:nvPr>
            <p:ph sz="half" idx="1"/>
          </p:nvPr>
        </p:nvSpPr>
        <p:spPr>
          <a:xfrm>
            <a:off x="755650" y="1484313"/>
            <a:ext cx="7488238" cy="4670425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itchFamily="18" charset="2"/>
              <a:buNone/>
              <a:defRPr/>
            </a:pPr>
            <a:r>
              <a:rPr lang="es-ES" dirty="0">
                <a:solidFill>
                  <a:srgbClr val="FF0000"/>
                </a:solidFill>
              </a:rPr>
              <a:t>	</a:t>
            </a:r>
            <a:r>
              <a:rPr lang="es-ES" sz="2800" b="1" dirty="0">
                <a:solidFill>
                  <a:srgbClr val="FF0000"/>
                </a:solidFill>
              </a:rPr>
              <a:t>Fase de valoración: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s-ES" dirty="0"/>
              <a:t>a) Experiencia laboral y profesional relacionada con los estudios de Grado. (6 p)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s-ES" dirty="0"/>
              <a:t>b) Formación académica: Cursos relacionados con los estudios de Grado. (2 p)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s-ES" dirty="0"/>
              <a:t>c) Otros méritos que estén relacionados con los estudios de grado. (2 p)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endParaRPr lang="es-ES" dirty="0">
              <a:solidFill>
                <a:srgbClr val="FF0000"/>
              </a:solidFill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es-ES" sz="2800" b="1" dirty="0">
                <a:solidFill>
                  <a:srgbClr val="FF0000"/>
                </a:solidFill>
              </a:rPr>
              <a:t>Entrevista personal: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Verdana" pitchFamily="34" charset="0"/>
              <a:buNone/>
              <a:defRPr/>
            </a:pPr>
            <a:r>
              <a:rPr lang="es-ES" dirty="0"/>
              <a:t>Se valorará la madurez e idoneidad de los candidatos para seguir con éxito la enseñanza universitaria oficial de Grado elegida.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s-ES" dirty="0">
              <a:solidFill>
                <a:srgbClr val="FF0000"/>
              </a:solidFill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s-E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1 Título"/>
          <p:cNvSpPr>
            <a:spLocks noGrp="1"/>
          </p:cNvSpPr>
          <p:nvPr>
            <p:ph type="title"/>
          </p:nvPr>
        </p:nvSpPr>
        <p:spPr>
          <a:xfrm>
            <a:off x="755576" y="162191"/>
            <a:ext cx="8229600" cy="1143000"/>
          </a:xfrm>
        </p:spPr>
        <p:txBody>
          <a:bodyPr/>
          <a:lstStyle/>
          <a:p>
            <a:r>
              <a:rPr lang="es-ES" sz="4400" b="1" dirty="0">
                <a:solidFill>
                  <a:schemeClr val="tx1"/>
                </a:solidFill>
              </a:rPr>
              <a:t>HORARIO DE ACCESO A LA UCLM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60622" y="-360600"/>
            <a:ext cx="9083377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tabLst>
                <a:tab pos="2533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2533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2533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2533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2533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533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533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533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5336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33650" algn="l"/>
              </a:tabLst>
            </a:pPr>
            <a:endParaRPr kumimoji="0" lang="es-ES" altLang="es-E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33650" algn="l"/>
              </a:tabLst>
            </a:pPr>
            <a:r>
              <a:rPr kumimoji="0" lang="es-ES" altLang="es-ES" sz="1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33650" algn="l"/>
              </a:tabLst>
            </a:pPr>
            <a:endParaRPr lang="es-ES" altLang="es-ES" sz="1400" b="1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33650" algn="l"/>
              </a:tabLst>
            </a:pPr>
            <a:endParaRPr kumimoji="0" lang="es-ES" altLang="es-ES" sz="1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33650" algn="l"/>
              </a:tabLst>
            </a:pPr>
            <a:endParaRPr lang="es-ES" altLang="es-ES" sz="1400" b="1" dirty="0">
              <a:solidFill>
                <a:srgbClr val="FF0000"/>
              </a:solidFill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33650" algn="l"/>
              </a:tabLst>
            </a:pPr>
            <a:r>
              <a:rPr kumimoji="0" lang="es-ES" altLang="es-ES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endParaRPr kumimoji="0" lang="es-ES" altLang="es-E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6428498-77A8-8AF6-1FDD-9E8C7C92A6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311137"/>
              </p:ext>
            </p:extLst>
          </p:nvPr>
        </p:nvGraphicFramePr>
        <p:xfrm>
          <a:off x="733255" y="2132856"/>
          <a:ext cx="7727176" cy="3712346"/>
        </p:xfrm>
        <a:graphic>
          <a:graphicData uri="http://schemas.openxmlformats.org/drawingml/2006/table">
            <a:tbl>
              <a:tblPr/>
              <a:tblGrid>
                <a:gridCol w="1087603">
                  <a:extLst>
                    <a:ext uri="{9D8B030D-6E8A-4147-A177-3AD203B41FA5}">
                      <a16:colId xmlns:a16="http://schemas.microsoft.com/office/drawing/2014/main" val="3887628824"/>
                    </a:ext>
                  </a:extLst>
                </a:gridCol>
                <a:gridCol w="1355733">
                  <a:extLst>
                    <a:ext uri="{9D8B030D-6E8A-4147-A177-3AD203B41FA5}">
                      <a16:colId xmlns:a16="http://schemas.microsoft.com/office/drawing/2014/main" val="2919457638"/>
                    </a:ext>
                  </a:extLst>
                </a:gridCol>
                <a:gridCol w="1407683">
                  <a:extLst>
                    <a:ext uri="{9D8B030D-6E8A-4147-A177-3AD203B41FA5}">
                      <a16:colId xmlns:a16="http://schemas.microsoft.com/office/drawing/2014/main" val="1260990434"/>
                    </a:ext>
                  </a:extLst>
                </a:gridCol>
                <a:gridCol w="1211862">
                  <a:extLst>
                    <a:ext uri="{9D8B030D-6E8A-4147-A177-3AD203B41FA5}">
                      <a16:colId xmlns:a16="http://schemas.microsoft.com/office/drawing/2014/main" val="2604248804"/>
                    </a:ext>
                  </a:extLst>
                </a:gridCol>
                <a:gridCol w="1156062">
                  <a:extLst>
                    <a:ext uri="{9D8B030D-6E8A-4147-A177-3AD203B41FA5}">
                      <a16:colId xmlns:a16="http://schemas.microsoft.com/office/drawing/2014/main" val="1096567502"/>
                    </a:ext>
                  </a:extLst>
                </a:gridCol>
                <a:gridCol w="1508233">
                  <a:extLst>
                    <a:ext uri="{9D8B030D-6E8A-4147-A177-3AD203B41FA5}">
                      <a16:colId xmlns:a16="http://schemas.microsoft.com/office/drawing/2014/main" val="595204636"/>
                    </a:ext>
                  </a:extLst>
                </a:gridCol>
              </a:tblGrid>
              <a:tr h="5605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AULA 6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LUNES 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MARTES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MIÉRCOLES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JUEVES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975502"/>
                  </a:ext>
                </a:extLst>
              </a:tr>
              <a:tr h="62569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17:00-18:00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solidFill>
                            <a:srgbClr val="339966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GEOGRAFÍA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772189"/>
                  </a:ext>
                </a:extLst>
              </a:tr>
              <a:tr h="669487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18:00-19:00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INGLÉS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BIOLOGÍA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HISTORIA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s-E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s-ES" sz="1100" b="1">
                          <a:solidFill>
                            <a:srgbClr val="EE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(AULA 7)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4153021"/>
                  </a:ext>
                </a:extLst>
              </a:tr>
              <a:tr h="735658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19:00-20:00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  <a:tabLst>
                          <a:tab pos="571500" algn="l"/>
                          <a:tab pos="1283970" algn="ctr"/>
                        </a:tabLst>
                      </a:pPr>
                      <a:r>
                        <a:rPr lang="es-E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04708"/>
                  </a:ext>
                </a:extLst>
              </a:tr>
              <a:tr h="5605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20:00-21:00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LENGUA Y COMENTARIO DE TEXTO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MATEMÁTICAS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s-E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MATEMÁTICAS APLICADAS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buNone/>
                      </a:pPr>
                      <a:r>
                        <a:rPr lang="es-ES" sz="11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9809925"/>
                  </a:ext>
                </a:extLst>
              </a:tr>
              <a:tr h="560501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21:00-22:00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1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12976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10B3CE-57C6-EC72-AD1D-DE237E503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OPCIONES SEGÚN MATERIAS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06E6F47A-2D78-0244-A2F4-759BF9FBD7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47311" y="2315115"/>
            <a:ext cx="6649378" cy="3629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55238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    OPCIONES SEGÚN MATERIAS OFERTADAS EN EL CEPA</a:t>
            </a: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pic>
        <p:nvPicPr>
          <p:cNvPr id="8" name="Marcador de contenido 7">
            <a:extLst>
              <a:ext uri="{FF2B5EF4-FFF2-40B4-BE49-F238E27FC236}">
                <a16:creationId xmlns:a16="http://schemas.microsoft.com/office/drawing/2014/main" id="{88C8F457-CB29-2BD3-FBDE-139A67237A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259633" y="2276872"/>
            <a:ext cx="691276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0" name="Entrada de lápiz 9">
                <a:extLst>
                  <a:ext uri="{FF2B5EF4-FFF2-40B4-BE49-F238E27FC236}">
                    <a16:creationId xmlns:a16="http://schemas.microsoft.com/office/drawing/2014/main" id="{FF930041-3316-E211-D98E-23B8B38DEEAE}"/>
                  </a:ext>
                </a:extLst>
              </p14:cNvPr>
              <p14:cNvContentPartPr/>
              <p14:nvPr/>
            </p14:nvContentPartPr>
            <p14:xfrm>
              <a:off x="3323330" y="3323388"/>
              <a:ext cx="600480" cy="720"/>
            </p14:xfrm>
          </p:contentPart>
        </mc:Choice>
        <mc:Fallback xmlns="">
          <p:pic>
            <p:nvPicPr>
              <p:cNvPr id="10" name="Entrada de lápiz 9">
                <a:extLst>
                  <a:ext uri="{FF2B5EF4-FFF2-40B4-BE49-F238E27FC236}">
                    <a16:creationId xmlns:a16="http://schemas.microsoft.com/office/drawing/2014/main" id="{FF930041-3316-E211-D98E-23B8B38DEEA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69330" y="3107388"/>
                <a:ext cx="70812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Entrada de lápiz 11">
                <a:extLst>
                  <a:ext uri="{FF2B5EF4-FFF2-40B4-BE49-F238E27FC236}">
                    <a16:creationId xmlns:a16="http://schemas.microsoft.com/office/drawing/2014/main" id="{3AB18C19-992F-A864-6C54-5F08156073A4}"/>
                  </a:ext>
                </a:extLst>
              </p14:cNvPr>
              <p14:cNvContentPartPr/>
              <p14:nvPr/>
            </p14:nvContentPartPr>
            <p14:xfrm>
              <a:off x="4935410" y="3264348"/>
              <a:ext cx="1091520" cy="29520"/>
            </p14:xfrm>
          </p:contentPart>
        </mc:Choice>
        <mc:Fallback xmlns="">
          <p:pic>
            <p:nvPicPr>
              <p:cNvPr id="12" name="Entrada de lápiz 11">
                <a:extLst>
                  <a:ext uri="{FF2B5EF4-FFF2-40B4-BE49-F238E27FC236}">
                    <a16:creationId xmlns:a16="http://schemas.microsoft.com/office/drawing/2014/main" id="{3AB18C19-992F-A864-6C54-5F08156073A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881770" y="3156348"/>
                <a:ext cx="1199160" cy="245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Entrada de lápiz 12">
                <a:extLst>
                  <a:ext uri="{FF2B5EF4-FFF2-40B4-BE49-F238E27FC236}">
                    <a16:creationId xmlns:a16="http://schemas.microsoft.com/office/drawing/2014/main" id="{0ED3CF36-8E34-49E7-E9BD-8683E8A94F9F}"/>
                  </a:ext>
                </a:extLst>
              </p14:cNvPr>
              <p14:cNvContentPartPr/>
              <p14:nvPr/>
            </p14:nvContentPartPr>
            <p14:xfrm>
              <a:off x="2635010" y="3676908"/>
              <a:ext cx="442080" cy="24480"/>
            </p14:xfrm>
          </p:contentPart>
        </mc:Choice>
        <mc:Fallback xmlns="">
          <p:pic>
            <p:nvPicPr>
              <p:cNvPr id="13" name="Entrada de lápiz 12">
                <a:extLst>
                  <a:ext uri="{FF2B5EF4-FFF2-40B4-BE49-F238E27FC236}">
                    <a16:creationId xmlns:a16="http://schemas.microsoft.com/office/drawing/2014/main" id="{0ED3CF36-8E34-49E7-E9BD-8683E8A94F9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81010" y="3569268"/>
                <a:ext cx="549720" cy="240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5" name="Entrada de lápiz 14">
                <a:extLst>
                  <a:ext uri="{FF2B5EF4-FFF2-40B4-BE49-F238E27FC236}">
                    <a16:creationId xmlns:a16="http://schemas.microsoft.com/office/drawing/2014/main" id="{F2AE507E-D5E9-C474-EBF7-8A8E1EE41B76}"/>
                  </a:ext>
                </a:extLst>
              </p14:cNvPr>
              <p14:cNvContentPartPr/>
              <p14:nvPr/>
            </p14:nvContentPartPr>
            <p14:xfrm>
              <a:off x="3165650" y="3657108"/>
              <a:ext cx="639720" cy="39960"/>
            </p14:xfrm>
          </p:contentPart>
        </mc:Choice>
        <mc:Fallback xmlns="">
          <p:pic>
            <p:nvPicPr>
              <p:cNvPr id="15" name="Entrada de lápiz 14">
                <a:extLst>
                  <a:ext uri="{FF2B5EF4-FFF2-40B4-BE49-F238E27FC236}">
                    <a16:creationId xmlns:a16="http://schemas.microsoft.com/office/drawing/2014/main" id="{F2AE507E-D5E9-C474-EBF7-8A8E1EE41B7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12010" y="3549468"/>
                <a:ext cx="747360" cy="255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525E8F0D-6AE4-A2A1-333F-B261EF74C88F}"/>
                  </a:ext>
                </a:extLst>
              </p14:cNvPr>
              <p14:cNvContentPartPr/>
              <p14:nvPr/>
            </p14:nvContentPartPr>
            <p14:xfrm>
              <a:off x="3293450" y="4109628"/>
              <a:ext cx="1239120" cy="29880"/>
            </p14:xfrm>
          </p:contentPart>
        </mc:Choice>
        <mc:Fallback xmlns=""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525E8F0D-6AE4-A2A1-333F-B261EF74C88F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3239810" y="4001628"/>
                <a:ext cx="1346760" cy="245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9" name="Entrada de lápiz 18">
                <a:extLst>
                  <a:ext uri="{FF2B5EF4-FFF2-40B4-BE49-F238E27FC236}">
                    <a16:creationId xmlns:a16="http://schemas.microsoft.com/office/drawing/2014/main" id="{1C9228E2-DBB2-6347-1465-48A91B297C5D}"/>
                  </a:ext>
                </a:extLst>
              </p14:cNvPr>
              <p14:cNvContentPartPr/>
              <p14:nvPr/>
            </p14:nvContentPartPr>
            <p14:xfrm>
              <a:off x="6203690" y="4493028"/>
              <a:ext cx="1652040" cy="10440"/>
            </p14:xfrm>
          </p:contentPart>
        </mc:Choice>
        <mc:Fallback xmlns="">
          <p:pic>
            <p:nvPicPr>
              <p:cNvPr id="19" name="Entrada de lápiz 18">
                <a:extLst>
                  <a:ext uri="{FF2B5EF4-FFF2-40B4-BE49-F238E27FC236}">
                    <a16:creationId xmlns:a16="http://schemas.microsoft.com/office/drawing/2014/main" id="{1C9228E2-DBB2-6347-1465-48A91B297C5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150050" y="4385028"/>
                <a:ext cx="1759680" cy="226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0" name="Entrada de lápiz 19">
                <a:extLst>
                  <a:ext uri="{FF2B5EF4-FFF2-40B4-BE49-F238E27FC236}">
                    <a16:creationId xmlns:a16="http://schemas.microsoft.com/office/drawing/2014/main" id="{2950EBCA-32D3-F112-A955-8A47952C0C36}"/>
                  </a:ext>
                </a:extLst>
              </p14:cNvPr>
              <p14:cNvContentPartPr/>
              <p14:nvPr/>
            </p14:nvContentPartPr>
            <p14:xfrm>
              <a:off x="2753090" y="4748988"/>
              <a:ext cx="2661120" cy="59760"/>
            </p14:xfrm>
          </p:contentPart>
        </mc:Choice>
        <mc:Fallback xmlns="">
          <p:pic>
            <p:nvPicPr>
              <p:cNvPr id="20" name="Entrada de lápiz 19">
                <a:extLst>
                  <a:ext uri="{FF2B5EF4-FFF2-40B4-BE49-F238E27FC236}">
                    <a16:creationId xmlns:a16="http://schemas.microsoft.com/office/drawing/2014/main" id="{2950EBCA-32D3-F112-A955-8A47952C0C3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699090" y="4640988"/>
                <a:ext cx="2768760" cy="275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1" name="Entrada de lápiz 20">
                <a:extLst>
                  <a:ext uri="{FF2B5EF4-FFF2-40B4-BE49-F238E27FC236}">
                    <a16:creationId xmlns:a16="http://schemas.microsoft.com/office/drawing/2014/main" id="{7607FDAD-E686-63F8-76AB-CFA8DBA47F62}"/>
                  </a:ext>
                </a:extLst>
              </p14:cNvPr>
              <p14:cNvContentPartPr/>
              <p14:nvPr/>
            </p14:nvContentPartPr>
            <p14:xfrm>
              <a:off x="3519890" y="5132028"/>
              <a:ext cx="697680" cy="40320"/>
            </p14:xfrm>
          </p:contentPart>
        </mc:Choice>
        <mc:Fallback xmlns="">
          <p:pic>
            <p:nvPicPr>
              <p:cNvPr id="21" name="Entrada de lápiz 20">
                <a:extLst>
                  <a:ext uri="{FF2B5EF4-FFF2-40B4-BE49-F238E27FC236}">
                    <a16:creationId xmlns:a16="http://schemas.microsoft.com/office/drawing/2014/main" id="{7607FDAD-E686-63F8-76AB-CFA8DBA47F6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3465890" y="5024388"/>
                <a:ext cx="805320" cy="255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1052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i="1" dirty="0">
                <a:solidFill>
                  <a:schemeClr val="tx1"/>
                </a:solidFill>
              </a:rPr>
              <a:t>Para más información…</a:t>
            </a:r>
          </a:p>
        </p:txBody>
      </p:sp>
      <p:sp>
        <p:nvSpPr>
          <p:cNvPr id="17411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b="1" dirty="0">
                <a:hlinkClick r:id="rId2"/>
              </a:rPr>
              <a:t>www.uclm.es</a:t>
            </a:r>
            <a:endParaRPr lang="es-ES" b="1" dirty="0"/>
          </a:p>
          <a:p>
            <a:pPr lvl="1"/>
            <a:r>
              <a:rPr lang="es-ES" dirty="0">
                <a:sym typeface="Wingdings" pitchFamily="2" charset="2"/>
              </a:rPr>
              <a:t> Preuniversitario</a:t>
            </a:r>
          </a:p>
          <a:p>
            <a:pPr lvl="1"/>
            <a:r>
              <a:rPr lang="es-ES" dirty="0">
                <a:sym typeface="Wingdings" pitchFamily="2" charset="2"/>
              </a:rPr>
              <a:t> Modos de acceso</a:t>
            </a:r>
          </a:p>
          <a:p>
            <a:pPr lvl="1"/>
            <a:r>
              <a:rPr lang="es-ES" dirty="0">
                <a:sym typeface="Wingdings" pitchFamily="2" charset="2"/>
              </a:rPr>
              <a:t> Mayores de 25 años (M25) y 45 años (M45)</a:t>
            </a:r>
          </a:p>
          <a:p>
            <a:pPr lvl="1"/>
            <a:endParaRPr lang="es-E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88" y="928688"/>
            <a:ext cx="8183562" cy="5715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b="1" dirty="0">
                <a:solidFill>
                  <a:schemeClr val="tx1"/>
                </a:solidFill>
              </a:rPr>
              <a:t>¡¡¡MUY IMPORTANTE!!!</a:t>
            </a:r>
            <a:br>
              <a:rPr lang="es-ES" dirty="0">
                <a:solidFill>
                  <a:schemeClr val="tx1"/>
                </a:solidFill>
              </a:rPr>
            </a:b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14313" y="1071563"/>
            <a:ext cx="8429625" cy="5572125"/>
          </a:xfrm>
        </p:spPr>
        <p:txBody>
          <a:bodyPr/>
          <a:lstStyle/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v"/>
            </a:pPr>
            <a:endParaRPr lang="es-ES" sz="2000" i="1" dirty="0">
              <a:latin typeface="Book Antiqua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v"/>
            </a:pPr>
            <a:r>
              <a:rPr lang="es-ES" sz="2000" i="1" dirty="0">
                <a:latin typeface="Book Antiqua" pitchFamily="18" charset="0"/>
              </a:rPr>
              <a:t>La prueba suele ser sobre finales de abril en la UCLM. La matrícula se realiza allí (aprox. 74 euros)</a:t>
            </a:r>
            <a:r>
              <a:rPr lang="es-ES" sz="2000" b="1" i="1" u="sng" dirty="0">
                <a:latin typeface="Book Antiqua" pitchFamily="18" charset="0"/>
              </a:rPr>
              <a:t>Debemos asegurarnos de que elegimos bien la opción de la parte específica.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v"/>
            </a:pPr>
            <a:r>
              <a:rPr lang="es-ES" sz="2000" i="1" dirty="0">
                <a:latin typeface="Book Antiqua" pitchFamily="18" charset="0"/>
              </a:rPr>
              <a:t>No caduca. No existe límite de convocatorias. 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v"/>
            </a:pPr>
            <a:r>
              <a:rPr lang="es-ES" sz="2000" i="1" dirty="0">
                <a:latin typeface="Book Antiqua" pitchFamily="18" charset="0"/>
              </a:rPr>
              <a:t>Se pueden presentar cuantas veces se desee para subir la nota. Tendrán en cuenta la nueva calificación si es superior a la anterior.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v"/>
            </a:pPr>
            <a:r>
              <a:rPr lang="es-ES" sz="2000" i="1" dirty="0">
                <a:latin typeface="Book Antiqua" pitchFamily="18" charset="0"/>
              </a:rPr>
              <a:t>La PA&gt; 25 da acceso preferente para cursar estudios en la UCLM. Para otras Universidades, en principio se puede acceder haciendo un traslado de expediente. No obstante, consultar directamente en la universidad.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v"/>
            </a:pPr>
            <a:r>
              <a:rPr lang="es-ES" sz="2000" i="1" dirty="0">
                <a:latin typeface="Book Antiqua" pitchFamily="18" charset="0"/>
              </a:rPr>
              <a:t>La PA &gt; 40, 45</a:t>
            </a:r>
            <a:r>
              <a:rPr lang="es-ES" sz="2000" b="1" i="1" u="sng" dirty="0">
                <a:latin typeface="Book Antiqua" pitchFamily="18" charset="0"/>
              </a:rPr>
              <a:t>, sólo tendrán acceso a la Universidad donde superaron la prueba. En nuestro caso, UCLM.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v"/>
            </a:pPr>
            <a:r>
              <a:rPr lang="es-ES" sz="2000" i="1" dirty="0">
                <a:latin typeface="Book Antiqua" pitchFamily="18" charset="0"/>
              </a:rPr>
              <a:t>La UCLM establece anualmente nº plazas que, en cada carrera, se reserva para aquellos que acceden mediante prueba de acceso.</a:t>
            </a: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Clr>
                <a:schemeClr val="tx1"/>
              </a:buClr>
              <a:buFont typeface="Wingdings" pitchFamily="2" charset="2"/>
              <a:buChar char="v"/>
            </a:pPr>
            <a:r>
              <a:rPr lang="es-ES" sz="2000" b="1" i="1" u="sng" dirty="0">
                <a:latin typeface="Book Antiqua" pitchFamily="18" charset="0"/>
              </a:rPr>
              <a:t>Para acceso a CFGS sólo sirve la prueba de acceso para &gt;25 años</a:t>
            </a:r>
            <a:r>
              <a:rPr lang="es-ES" sz="2000" i="1" dirty="0">
                <a:latin typeface="Book Antiqua" pitchFamily="18" charset="0"/>
              </a:rPr>
              <a:t>. (Ver opciones en la siguiente tabla)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356760"/>
          </a:xfrm>
        </p:spPr>
        <p:txBody>
          <a:bodyPr/>
          <a:lstStyle/>
          <a:p>
            <a:br>
              <a:rPr lang="es-ES" sz="2400" dirty="0">
                <a:solidFill>
                  <a:schemeClr val="tx1"/>
                </a:solidFill>
              </a:rPr>
            </a:br>
            <a:br>
              <a:rPr lang="es-ES" sz="2400" dirty="0">
                <a:solidFill>
                  <a:schemeClr val="tx1"/>
                </a:solidFill>
              </a:rPr>
            </a:br>
            <a:br>
              <a:rPr lang="es-ES" sz="2400" dirty="0">
                <a:solidFill>
                  <a:schemeClr val="tx1"/>
                </a:solidFill>
              </a:rPr>
            </a:br>
            <a:br>
              <a:rPr lang="es-ES" sz="2400" dirty="0">
                <a:solidFill>
                  <a:schemeClr val="tx1"/>
                </a:solidFill>
              </a:rPr>
            </a:br>
            <a:br>
              <a:rPr lang="es-ES" sz="2400" dirty="0">
                <a:solidFill>
                  <a:schemeClr val="tx1"/>
                </a:solidFill>
              </a:rPr>
            </a:br>
            <a:br>
              <a:rPr lang="es-ES" sz="2400" dirty="0">
                <a:solidFill>
                  <a:schemeClr val="tx1"/>
                </a:solidFill>
              </a:rPr>
            </a:b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2400" dirty="0">
                <a:solidFill>
                  <a:schemeClr val="tx1"/>
                </a:solidFill>
              </a:rPr>
              <a:t>OPCIONES </a:t>
            </a:r>
            <a:r>
              <a:rPr lang="es-ES" sz="2400" b="1" u="sng" dirty="0">
                <a:solidFill>
                  <a:srgbClr val="FF0000"/>
                </a:solidFill>
              </a:rPr>
              <a:t>RECOMENDADAS, NO PRESCRIPTIVAS </a:t>
            </a:r>
            <a:r>
              <a:rPr lang="es-ES" sz="2400" dirty="0">
                <a:solidFill>
                  <a:schemeClr val="tx1"/>
                </a:solidFill>
              </a:rPr>
              <a:t>PARA ACCESO A GRADO SUPERIOR</a:t>
            </a:r>
            <a:br>
              <a:rPr lang="es-ES" sz="2400" dirty="0">
                <a:solidFill>
                  <a:schemeClr val="tx1"/>
                </a:solidFill>
              </a:rPr>
            </a:br>
            <a:r>
              <a:rPr lang="es-ES" sz="1800" dirty="0">
                <a:solidFill>
                  <a:schemeClr val="tx1"/>
                </a:solidFill>
              </a:rPr>
              <a:t>Es importante saber que la prueba de acceso a la universidad para mayores de 25 años, permite el acceso a CF Grado Superior. Estas opciones (parte específica de la prueba) son las recomendables para los siguientes CFGS.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 cstate="print"/>
          <a:srcRect l="23369" t="25243" r="25575" b="17236"/>
          <a:stretch/>
        </p:blipFill>
        <p:spPr bwMode="auto">
          <a:xfrm>
            <a:off x="683568" y="2276872"/>
            <a:ext cx="7416824" cy="411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ángulo 3"/>
          <p:cNvSpPr/>
          <p:nvPr/>
        </p:nvSpPr>
        <p:spPr>
          <a:xfrm>
            <a:off x="6372200" y="2636912"/>
            <a:ext cx="936104" cy="1440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b="1" dirty="0">
                <a:solidFill>
                  <a:schemeClr val="tx1"/>
                </a:solidFill>
              </a:rPr>
              <a:t>¡¡¡MUY IMPORTANTE!!!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219256" cy="4434840"/>
          </a:xfrm>
        </p:spPr>
        <p:txBody>
          <a:bodyPr/>
          <a:lstStyle/>
          <a:p>
            <a:r>
              <a:rPr lang="es-ES" sz="2400" dirty="0"/>
              <a:t>La superación de la prueba de acceso a la universidad para mayores de veinticinco años, será </a:t>
            </a:r>
            <a:r>
              <a:rPr lang="es-ES" sz="2400" b="1" dirty="0"/>
              <a:t>equivalente al título de Bachiller</a:t>
            </a:r>
            <a:r>
              <a:rPr lang="es-ES" sz="2400" dirty="0"/>
              <a:t>, a los únicos efectos de </a:t>
            </a:r>
            <a:r>
              <a:rPr lang="es-ES" sz="2400" b="1" dirty="0"/>
              <a:t>acceso a empleos públicos y privados,</a:t>
            </a:r>
            <a:r>
              <a:rPr lang="es-ES" sz="2400" dirty="0"/>
              <a:t> siempre que se acredite alguno de los siguientes requisitos:</a:t>
            </a:r>
          </a:p>
          <a:p>
            <a:pPr lvl="1"/>
            <a:r>
              <a:rPr lang="es-ES" sz="2200" dirty="0"/>
              <a:t>Estar en posesión del título de Graduado en Educación Secundaria Obligatoria o equivalente a efectos profesionales.</a:t>
            </a:r>
          </a:p>
          <a:p>
            <a:pPr lvl="1"/>
            <a:r>
              <a:rPr lang="es-ES" sz="2200" dirty="0"/>
              <a:t>Haber superado al menos 15 créditos ECTS de los estudios universitarios.</a:t>
            </a:r>
          </a:p>
          <a:p>
            <a:r>
              <a:rPr lang="es-ES" sz="2400" i="1" dirty="0">
                <a:latin typeface="Book Antiqua" pitchFamily="18" charset="0"/>
              </a:rPr>
              <a:t>ES DECIR: No tiene valor académico de titulación, aunque tiene validez para acceder a ámbitos laborales. (Consultar) 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>
                <a:solidFill>
                  <a:schemeClr val="tx1"/>
                </a:solidFill>
              </a:rPr>
              <a:t>PRECIO DE LOS CRÉDITOS EN UCLM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6332" t="16080" r="12060" b="7537"/>
          <a:stretch>
            <a:fillRect/>
          </a:stretch>
        </p:blipFill>
        <p:spPr bwMode="auto">
          <a:xfrm>
            <a:off x="1428728" y="1857364"/>
            <a:ext cx="7072362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800" dirty="0">
                <a:solidFill>
                  <a:schemeClr val="tx1"/>
                </a:solidFill>
              </a:rPr>
              <a:t>GRADOS DE EXPERIMENTALIDAD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s-E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4151" t="22270" r="6249" b="15094"/>
          <a:stretch>
            <a:fillRect/>
          </a:stretch>
        </p:blipFill>
        <p:spPr bwMode="auto">
          <a:xfrm>
            <a:off x="785786" y="1857364"/>
            <a:ext cx="7843892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800" dirty="0">
                <a:solidFill>
                  <a:schemeClr val="tx1"/>
                </a:solidFill>
              </a:rPr>
              <a:t>GRADOS DE EXPERIMENTALIDAD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13443" t="13428" r="8726" b="7326"/>
          <a:stretch>
            <a:fillRect/>
          </a:stretch>
        </p:blipFill>
        <p:spPr bwMode="auto">
          <a:xfrm>
            <a:off x="1214414" y="2000240"/>
            <a:ext cx="6929486" cy="4409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ujo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1706</TotalTime>
  <Words>1327</Words>
  <Application>Microsoft Office PowerPoint</Application>
  <PresentationFormat>Presentación en pantalla (4:3)</PresentationFormat>
  <Paragraphs>148</Paragraphs>
  <Slides>22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32" baseType="lpstr">
      <vt:lpstr>Arial</vt:lpstr>
      <vt:lpstr>Book Antiqua</vt:lpstr>
      <vt:lpstr>Calibri</vt:lpstr>
      <vt:lpstr>Comic Sans MS</vt:lpstr>
      <vt:lpstr>Constantia</vt:lpstr>
      <vt:lpstr>Times New Roman</vt:lpstr>
      <vt:lpstr>Verdana</vt:lpstr>
      <vt:lpstr>Wingdings</vt:lpstr>
      <vt:lpstr>Wingdings 2</vt:lpstr>
      <vt:lpstr>Flujo</vt:lpstr>
      <vt:lpstr>          PRUEBA DE ACCESO A  LA UNIVERSIDAD DE CASTILLA LA MANCHA   Mayores de 25 Mayores de 45 Mayores de 40/experiencia laboral</vt:lpstr>
      <vt:lpstr>PRUEBA ACCESO MAYORES DE 25 AÑOS </vt:lpstr>
      <vt:lpstr>Presentación de PowerPoint</vt:lpstr>
      <vt:lpstr>PRUEBA ACCESO MAYORES DE 25 AÑOS Fase específica/Segundo día  (elegir 2 de una opción) Referencia: Orden 136/2025 que regula pruebas de acceso a la universidad &gt;25, &gt;40 y &gt;45 en Castilla la Mancha.</vt:lpstr>
      <vt:lpstr>GRADOS OFERTADOS POR OPCIÓN * Orientativo: revisar cada curso en universidad de referencia, puesto que puede variar.</vt:lpstr>
      <vt:lpstr>Presentación de PowerPoint</vt:lpstr>
      <vt:lpstr>Presentación de PowerPoint</vt:lpstr>
      <vt:lpstr>PRUEBA ACCESO PARA &gt;45 AÑOS</vt:lpstr>
      <vt:lpstr>PRUEBA ACCESO PARA &gt;45 AÑOS ESTRUCTURA DE LA PRUEBA</vt:lpstr>
      <vt:lpstr>Presentación de PowerPoint</vt:lpstr>
      <vt:lpstr> ACCESO PARA MAYORES DE 40 AÑOS  MEDIANTE ACREDITACIÓN DE EXPERIENCIA LABORAL.</vt:lpstr>
      <vt:lpstr>ACCESO MAYORES DE 40 AÑOS  PROCEDIMIENTO DE EVALUACIÓN:</vt:lpstr>
      <vt:lpstr>HORARIO DE ACCESO A LA UCLM</vt:lpstr>
      <vt:lpstr>OPCIONES SEGÚN MATERIAS</vt:lpstr>
      <vt:lpstr>    OPCIONES SEGÚN MATERIAS OFERTADAS EN EL CEPA</vt:lpstr>
      <vt:lpstr>Para más información…</vt:lpstr>
      <vt:lpstr>¡¡¡MUY IMPORTANTE!!! </vt:lpstr>
      <vt:lpstr>       OPCIONES RECOMENDADAS, NO PRESCRIPTIVAS PARA ACCESO A GRADO SUPERIOR Es importante saber que la prueba de acceso a la universidad para mayores de 25 años, permite el acceso a CF Grado Superior. Estas opciones (parte específica de la prueba) son las recomendables para los siguientes CFGS.</vt:lpstr>
      <vt:lpstr>¡¡¡MUY IMPORTANTE!!!</vt:lpstr>
      <vt:lpstr>PRECIO DE LOS CRÉDITOS EN UCLM</vt:lpstr>
      <vt:lpstr>GRADOS DE EXPERIMENTALIDAD</vt:lpstr>
      <vt:lpstr>GRADOS DE EXPERIMENTALIDAD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PRUEBAS ACCESO UNIVERSIDAD &gt;25 &gt;45 &gt;40/ Experiencia laboral.</dc:title>
  <dc:creator>Jefe de Estudios</dc:creator>
  <cp:lastModifiedBy>Manuel Benítez Santiago</cp:lastModifiedBy>
  <cp:revision>84</cp:revision>
  <dcterms:created xsi:type="dcterms:W3CDTF">2012-09-10T10:42:23Z</dcterms:created>
  <dcterms:modified xsi:type="dcterms:W3CDTF">2026-09-11T09:39:21Z</dcterms:modified>
</cp:coreProperties>
</file>