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0" r:id="rId5"/>
    <p:sldId id="283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79" r:id="rId14"/>
    <p:sldId id="287" r:id="rId15"/>
    <p:sldId id="278" r:id="rId16"/>
    <p:sldId id="267" r:id="rId17"/>
    <p:sldId id="285" r:id="rId18"/>
    <p:sldId id="284" r:id="rId19"/>
    <p:sldId id="280" r:id="rId20"/>
    <p:sldId id="281" r:id="rId21"/>
    <p:sldId id="282" r:id="rId22"/>
  </p:sldIdLst>
  <p:sldSz cx="9144000" cy="6858000" type="screen4x3"/>
  <p:notesSz cx="6799263" cy="99298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pPr>
              <a:defRPr/>
            </a:pPr>
            <a:fld id="{63769B1D-7BF8-44CA-9C55-4314AF0929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0:55:50.1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 0,'1667'0'0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0:55:59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 0,'3031'-81'0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3T10:56:05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29,'168'-14,"-14"0,193 14,-158 1,-115 2,93 17,-140-16,-15-2,-1 1,1 1,-1 0,18 9,-25-11,19 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0:56:08.8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0,'1776'109'0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0:56:16.1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0,'3441'82'0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3T10:56:21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 0,'4588'-28'0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3T10:56:26.9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0,'893'0,"-716"14,-26-1,521-10,-341-5,140-1,507 6,-924-2,1 3,-1 1,80 20,-102-18,1-1,63 3,67-9,-81-2,1953 1,-1978 4,0 3,99 22,21 4,262-18,-376-14,-32-1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3T10:56:32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1,'1497'0,"-1461"2,0 1,-1 2,0 2,0 1,0 1,-1 3,39 17,-54-21,1-1,37 9,-32-11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09" y="4716383"/>
            <a:ext cx="5440046" cy="4468654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pPr>
              <a:defRPr/>
            </a:pPr>
            <a:fld id="{352C3940-2F71-413E-B976-119F58229B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0485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A9CD-0341-4265-99BE-037EDF8CCA7A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6F6B-D12D-472B-B276-CAC17E30DD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B37E-517F-4D46-A524-900CD5FDEFA1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F460-E5C0-4501-9920-63A9493166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6D3A-DFFF-478A-B792-1523C00AF815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BB59-5093-4B7F-827E-225B71DFB1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BBDF-5699-42B7-BEA0-41C571889181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D59D-A868-4E32-B870-BB524C4811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D267-0A0B-4A27-8D81-0C1E0504038D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59A-EC8C-49B9-A94A-80DD5978D3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7DB0-0BFB-41F1-8B92-B29C09B26510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3FD9-66F5-4A56-B94E-87AC425445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BFD8-DE78-4C3B-ABAC-2B356759506F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9AB4-F2DB-46B9-BC00-9AE692E549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47D7-EFB7-4B8A-BE6F-90173F5A0F2C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35F0-C792-4A3A-8ACA-84DB5C3E8E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BFA1-0FED-4C6D-A9C2-6ACABB61EACC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D83A-0125-44A7-A7E8-CC53F48A1D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1B74-2B72-466C-B9FC-7865EDBD5B7D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93AC-22EC-4CD2-8DDA-FEA6BF63C2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0B79-FC82-4CF6-B3F9-34FCFC239A6A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3803-7FBE-4B66-B705-7A7A8DFBAE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4125D3B-5909-4294-9761-89F827CF7872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890504-11F9-41DB-AFEC-BBC064A7FD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16" r:id="rId2"/>
    <p:sldLayoutId id="2147484225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6" r:id="rId9"/>
    <p:sldLayoutId id="2147484222" r:id="rId10"/>
    <p:sldLayoutId id="21474842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m.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8059740" cy="3516312"/>
          </a:xfrm>
        </p:spPr>
        <p:txBody>
          <a:bodyPr rtlCol="0"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ES" dirty="0">
                <a:solidFill>
                  <a:srgbClr val="FFC000"/>
                </a:solidFill>
              </a:rPr>
              <a:t>PRUEBA DE ACCESO A  LA UNIVERSIDAD DE CASTILLA LA MANCHA </a:t>
            </a:r>
            <a:br>
              <a:rPr lang="es-ES" dirty="0">
                <a:solidFill>
                  <a:srgbClr val="FFC000"/>
                </a:solidFill>
              </a:rPr>
            </a:br>
            <a:br>
              <a:rPr lang="es-ES" dirty="0">
                <a:solidFill>
                  <a:srgbClr val="FFC000"/>
                </a:solidFill>
              </a:rPr>
            </a:br>
            <a:r>
              <a:rPr lang="es-ES" dirty="0">
                <a:solidFill>
                  <a:srgbClr val="FFC000"/>
                </a:solidFill>
              </a:rPr>
              <a:t>Mayores de 25</a:t>
            </a:r>
            <a:br>
              <a:rPr lang="es-ES" dirty="0">
                <a:solidFill>
                  <a:srgbClr val="FFC000"/>
                </a:solidFill>
              </a:rPr>
            </a:br>
            <a:r>
              <a:rPr lang="es-ES" dirty="0">
                <a:solidFill>
                  <a:srgbClr val="FFC000"/>
                </a:solidFill>
              </a:rPr>
              <a:t>Mayores de 45</a:t>
            </a:r>
            <a:br>
              <a:rPr lang="es-ES" dirty="0">
                <a:solidFill>
                  <a:srgbClr val="FFC000"/>
                </a:solidFill>
              </a:rPr>
            </a:br>
            <a:r>
              <a:rPr lang="es-ES" dirty="0">
                <a:solidFill>
                  <a:srgbClr val="FFC000"/>
                </a:solidFill>
              </a:rPr>
              <a:t>Mayores de 40/</a:t>
            </a:r>
            <a:r>
              <a:rPr lang="es-ES" sz="3600" dirty="0">
                <a:solidFill>
                  <a:srgbClr val="FFC000"/>
                </a:solidFill>
              </a:rPr>
              <a:t>experiencia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sz="3600" dirty="0">
                <a:solidFill>
                  <a:srgbClr val="FFC000"/>
                </a:solidFill>
              </a:rPr>
              <a:t>laboral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088" y="549275"/>
            <a:ext cx="76962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PRUEBA ACCESO MAYORES DE 45 AÑOS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3600" b="1" dirty="0">
                <a:solidFill>
                  <a:srgbClr val="FF0000"/>
                </a:solidFill>
                <a:latin typeface="Verdana" pitchFamily="34" charset="0"/>
              </a:rPr>
              <a:t>Calificación de la prueba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RESULTADO DE LA  PRIMERA FASE: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dirty="0">
                <a:latin typeface="Verdana" pitchFamily="34" charset="0"/>
              </a:rPr>
              <a:t> (Nota Comentario + Nota Lengua )/2.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dirty="0">
                <a:latin typeface="Verdana" pitchFamily="34" charset="0"/>
              </a:rPr>
              <a:t>Se necesita un 4 como mínimo en cada parte. La media tiene que ser superior a 5.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endParaRPr lang="es-ES" sz="2400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RESULTADO DE LA SEGUNDA FASE:</a:t>
            </a:r>
            <a:r>
              <a:rPr lang="es-ES" sz="2400" dirty="0">
                <a:latin typeface="Verdana" pitchFamily="34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dirty="0">
                <a:latin typeface="Verdana" pitchFamily="34" charset="0"/>
              </a:rPr>
              <a:t>	La entrevista se califica con “apto” o “no apto”.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1214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ES" sz="24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s-ES" sz="3100" b="1" dirty="0">
                <a:solidFill>
                  <a:schemeClr val="tx1"/>
                </a:solidFill>
              </a:rPr>
              <a:t>ACCESO PARA MAYORES DE 40 AÑOS </a:t>
            </a:r>
            <a:br>
              <a:rPr lang="es-ES" sz="31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s-ES" sz="31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MEDIANTE ACREDITACIÓN DE EXPERIENCIA LABORAL.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7416800" cy="4227512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FF0000"/>
                </a:solidFill>
              </a:rPr>
              <a:t>REQUISITOS</a:t>
            </a:r>
          </a:p>
          <a:p>
            <a:pPr marL="579437" indent="-51435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itchFamily="18" charset="2"/>
              <a:buAutoNum type="alphaLcParenR"/>
              <a:defRPr/>
            </a:pPr>
            <a:r>
              <a:rPr lang="es-ES" dirty="0"/>
              <a:t>Acreditar una experiencia laboral y profesional en relacionada con una titulación universitaria oficial de grado.</a:t>
            </a:r>
          </a:p>
          <a:p>
            <a:pPr marL="579437" indent="-51435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itchFamily="18" charset="2"/>
              <a:buAutoNum type="alphaLcParenR"/>
              <a:defRPr/>
            </a:pPr>
            <a:r>
              <a:rPr lang="es-ES" dirty="0"/>
              <a:t>No poseer titulación académica habilitante para acceder a la universidad por otras vías.</a:t>
            </a:r>
          </a:p>
          <a:p>
            <a:pPr marL="579437" indent="-51435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itchFamily="18" charset="2"/>
              <a:buAutoNum type="alphaLcParenR"/>
              <a:defRPr/>
            </a:pPr>
            <a:r>
              <a:rPr lang="es-ES" dirty="0"/>
              <a:t>Cumplir o haber cumplido los 40 años de edad en el año natural en que se celebren las pruebas.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1050925"/>
          </a:xfrm>
        </p:spPr>
        <p:txBody>
          <a:bodyPr/>
          <a:lstStyle/>
          <a:p>
            <a:pPr eaLnBrk="1" hangingPunct="1"/>
            <a:r>
              <a:rPr lang="es-ES" sz="4000" b="1" dirty="0">
                <a:solidFill>
                  <a:schemeClr val="tx1"/>
                </a:solidFill>
              </a:rPr>
              <a:t>ACCESO MAYORES DE 40 AÑOS </a:t>
            </a:r>
            <a:br>
              <a:rPr lang="es-ES" sz="4000" b="1" dirty="0">
                <a:solidFill>
                  <a:srgbClr val="FFC000"/>
                </a:solidFill>
              </a:rPr>
            </a:br>
            <a:r>
              <a:rPr lang="es-ES" sz="4000" b="1" dirty="0">
                <a:solidFill>
                  <a:srgbClr val="FF0000"/>
                </a:solidFill>
              </a:rPr>
              <a:t>PROCEDIMIENTO DE EVALUACIÓN: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sz="half" idx="1"/>
          </p:nvPr>
        </p:nvSpPr>
        <p:spPr>
          <a:xfrm>
            <a:off x="755650" y="1484313"/>
            <a:ext cx="7488238" cy="46704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rgbClr val="FF0000"/>
                </a:solidFill>
              </a:rPr>
              <a:t>	</a:t>
            </a:r>
            <a:r>
              <a:rPr lang="es-ES" sz="2800" b="1" dirty="0">
                <a:solidFill>
                  <a:srgbClr val="FF0000"/>
                </a:solidFill>
              </a:rPr>
              <a:t>Fase de valoración: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a) Experiencia laboral y profesional relacionada con los estudios de Grado. (6 p)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b) Formación académica: Cursos relacionados con los estudios de Grado. (2 p)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dirty="0"/>
              <a:t>c) Otros méritos que estén relacionados con los estudios de grado. (2 p)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endParaRPr lang="es-ES" dirty="0">
              <a:solidFill>
                <a:srgbClr val="FF0000"/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s-ES" sz="2800" b="1" dirty="0">
                <a:solidFill>
                  <a:srgbClr val="FF0000"/>
                </a:solidFill>
              </a:rPr>
              <a:t>Entrevista personal: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s-ES" dirty="0"/>
              <a:t>Se valorará la madurez e idoneidad de los candidatos para seguir con éxito la enseñanza universitaria oficial de Grado elegida.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ES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755576" y="162191"/>
            <a:ext cx="8229600" cy="1143000"/>
          </a:xfrm>
        </p:spPr>
        <p:txBody>
          <a:bodyPr/>
          <a:lstStyle/>
          <a:p>
            <a:r>
              <a:rPr lang="es-ES" sz="4400" b="1" dirty="0">
                <a:solidFill>
                  <a:schemeClr val="tx1"/>
                </a:solidFill>
              </a:rPr>
              <a:t>HORARIO DE ACCESO A LA UCLM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622" y="-360600"/>
            <a:ext cx="908337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33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endParaRPr kumimoji="0" lang="es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endParaRPr lang="es-ES" altLang="es-ES" sz="1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endParaRPr lang="es-ES" altLang="es-ES" sz="1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102D8A8-5EE5-2D8E-F24F-653981DF8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159723"/>
              </p:ext>
            </p:extLst>
          </p:nvPr>
        </p:nvGraphicFramePr>
        <p:xfrm>
          <a:off x="899593" y="1827982"/>
          <a:ext cx="7416822" cy="3905276"/>
        </p:xfrm>
        <a:graphic>
          <a:graphicData uri="http://schemas.openxmlformats.org/drawingml/2006/table">
            <a:tbl>
              <a:tblPr/>
              <a:tblGrid>
                <a:gridCol w="1082748">
                  <a:extLst>
                    <a:ext uri="{9D8B030D-6E8A-4147-A177-3AD203B41FA5}">
                      <a16:colId xmlns:a16="http://schemas.microsoft.com/office/drawing/2014/main" val="2050897682"/>
                    </a:ext>
                  </a:extLst>
                </a:gridCol>
                <a:gridCol w="1353435">
                  <a:extLst>
                    <a:ext uri="{9D8B030D-6E8A-4147-A177-3AD203B41FA5}">
                      <a16:colId xmlns:a16="http://schemas.microsoft.com/office/drawing/2014/main" val="2366817251"/>
                    </a:ext>
                  </a:extLst>
                </a:gridCol>
                <a:gridCol w="1223505">
                  <a:extLst>
                    <a:ext uri="{9D8B030D-6E8A-4147-A177-3AD203B41FA5}">
                      <a16:colId xmlns:a16="http://schemas.microsoft.com/office/drawing/2014/main" val="910376446"/>
                    </a:ext>
                  </a:extLst>
                </a:gridCol>
                <a:gridCol w="1320952">
                  <a:extLst>
                    <a:ext uri="{9D8B030D-6E8A-4147-A177-3AD203B41FA5}">
                      <a16:colId xmlns:a16="http://schemas.microsoft.com/office/drawing/2014/main" val="909286272"/>
                    </a:ext>
                  </a:extLst>
                </a:gridCol>
                <a:gridCol w="1320952">
                  <a:extLst>
                    <a:ext uri="{9D8B030D-6E8A-4147-A177-3AD203B41FA5}">
                      <a16:colId xmlns:a16="http://schemas.microsoft.com/office/drawing/2014/main" val="2500158394"/>
                    </a:ext>
                  </a:extLst>
                </a:gridCol>
                <a:gridCol w="1115230">
                  <a:extLst>
                    <a:ext uri="{9D8B030D-6E8A-4147-A177-3AD203B41FA5}">
                      <a16:colId xmlns:a16="http://schemas.microsoft.com/office/drawing/2014/main" val="1635613692"/>
                    </a:ext>
                  </a:extLst>
                </a:gridCol>
              </a:tblGrid>
              <a:tr h="41176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AULA 1</a:t>
                      </a:r>
                      <a:r>
                        <a:rPr lang="en-US" sz="1200" b="0" i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LUNES 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MARTES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MIÉRCOLES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JUEVES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512777"/>
                  </a:ext>
                </a:extLst>
              </a:tr>
              <a:tr h="69870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17:00-18:00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1" i="0" dirty="0">
                          <a:solidFill>
                            <a:srgbClr val="33996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GEOGRAFÍA </a:t>
                      </a:r>
                      <a:endParaRPr lang="es-E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91968"/>
                  </a:ext>
                </a:extLst>
              </a:tr>
              <a:tr h="69870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18:00-19:00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LENGUA Y COMENTARIO DE TEXTO </a:t>
                      </a:r>
                      <a:endParaRPr lang="es-ES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E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BIOLOGÍA </a:t>
                      </a:r>
                      <a:endParaRPr lang="es-ES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E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583982"/>
                  </a:ext>
                </a:extLst>
              </a:tr>
              <a:tr h="69870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19:00-20:00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HISTORIA </a:t>
                      </a:r>
                      <a:endParaRPr lang="es-E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83912"/>
                  </a:ext>
                </a:extLst>
              </a:tr>
              <a:tr h="69870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20:00-21:00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INGLÉS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MATEMÁTICAS </a:t>
                      </a:r>
                      <a:endParaRPr lang="en-US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MATEMÁTICAS APLICADAS </a:t>
                      </a:r>
                      <a:endParaRPr lang="en-US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n-U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  <a:buNone/>
                      </a:pPr>
                      <a:r>
                        <a:rPr lang="es-E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00675"/>
                  </a:ext>
                </a:extLst>
              </a:tr>
              <a:tr h="69870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200" b="1" i="0">
                          <a:effectLst/>
                          <a:latin typeface="Arial" panose="020B0604020202020204" pitchFamily="34" charset="0"/>
                        </a:rPr>
                        <a:t>21:00-22:00</a:t>
                      </a:r>
                      <a:r>
                        <a:rPr lang="en-US" sz="1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9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  <a:buNone/>
                      </a:pPr>
                      <a:r>
                        <a:rPr lang="es-ES" sz="12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353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    OPCIONES SEGÚN MATERIAS OFERTADAS EN EL CEPA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8C8F457-CB29-2BD3-FBDE-139A67237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9633" y="2276872"/>
            <a:ext cx="69127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FF930041-3316-E211-D98E-23B8B38DEEAE}"/>
                  </a:ext>
                </a:extLst>
              </p14:cNvPr>
              <p14:cNvContentPartPr/>
              <p14:nvPr/>
            </p14:nvContentPartPr>
            <p14:xfrm>
              <a:off x="3323330" y="3323388"/>
              <a:ext cx="600480" cy="7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FF930041-3316-E211-D98E-23B8B38DEE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9330" y="3107388"/>
                <a:ext cx="7081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3AB18C19-992F-A864-6C54-5F08156073A4}"/>
                  </a:ext>
                </a:extLst>
              </p14:cNvPr>
              <p14:cNvContentPartPr/>
              <p14:nvPr/>
            </p14:nvContentPartPr>
            <p14:xfrm>
              <a:off x="4935410" y="3264348"/>
              <a:ext cx="1091520" cy="2952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3AB18C19-992F-A864-6C54-5F08156073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1770" y="3156348"/>
                <a:ext cx="11991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0ED3CF36-8E34-49E7-E9BD-8683E8A94F9F}"/>
                  </a:ext>
                </a:extLst>
              </p14:cNvPr>
              <p14:cNvContentPartPr/>
              <p14:nvPr/>
            </p14:nvContentPartPr>
            <p14:xfrm>
              <a:off x="2635010" y="3676908"/>
              <a:ext cx="442080" cy="2448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0ED3CF36-8E34-49E7-E9BD-8683E8A94F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1010" y="3569268"/>
                <a:ext cx="549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F2AE507E-D5E9-C474-EBF7-8A8E1EE41B76}"/>
                  </a:ext>
                </a:extLst>
              </p14:cNvPr>
              <p14:cNvContentPartPr/>
              <p14:nvPr/>
            </p14:nvContentPartPr>
            <p14:xfrm>
              <a:off x="3165650" y="3657108"/>
              <a:ext cx="639720" cy="399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F2AE507E-D5E9-C474-EBF7-8A8E1EE41B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2010" y="3549468"/>
                <a:ext cx="7473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525E8F0D-6AE4-A2A1-333F-B261EF74C88F}"/>
                  </a:ext>
                </a:extLst>
              </p14:cNvPr>
              <p14:cNvContentPartPr/>
              <p14:nvPr/>
            </p14:nvContentPartPr>
            <p14:xfrm>
              <a:off x="3293450" y="4109628"/>
              <a:ext cx="1239120" cy="298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525E8F0D-6AE4-A2A1-333F-B261EF74C8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9810" y="4001628"/>
                <a:ext cx="13467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1C9228E2-DBB2-6347-1465-48A91B297C5D}"/>
                  </a:ext>
                </a:extLst>
              </p14:cNvPr>
              <p14:cNvContentPartPr/>
              <p14:nvPr/>
            </p14:nvContentPartPr>
            <p14:xfrm>
              <a:off x="6203690" y="4493028"/>
              <a:ext cx="1652040" cy="104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1C9228E2-DBB2-6347-1465-48A91B297C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50050" y="4385028"/>
                <a:ext cx="17596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2950EBCA-32D3-F112-A955-8A47952C0C36}"/>
                  </a:ext>
                </a:extLst>
              </p14:cNvPr>
              <p14:cNvContentPartPr/>
              <p14:nvPr/>
            </p14:nvContentPartPr>
            <p14:xfrm>
              <a:off x="2753090" y="4748988"/>
              <a:ext cx="2661120" cy="597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2950EBCA-32D3-F112-A955-8A47952C0C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9090" y="4640988"/>
                <a:ext cx="27687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7607FDAD-E686-63F8-76AB-CFA8DBA47F62}"/>
                  </a:ext>
                </a:extLst>
              </p14:cNvPr>
              <p14:cNvContentPartPr/>
              <p14:nvPr/>
            </p14:nvContentPartPr>
            <p14:xfrm>
              <a:off x="3519890" y="5132028"/>
              <a:ext cx="697680" cy="4032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7607FDAD-E686-63F8-76AB-CFA8DBA47F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5890" y="5024388"/>
                <a:ext cx="80532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5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>
                <a:solidFill>
                  <a:schemeClr val="tx1"/>
                </a:solidFill>
              </a:rPr>
              <a:t>Para más información…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hlinkClick r:id="rId2"/>
              </a:rPr>
              <a:t>www.uclm.es</a:t>
            </a:r>
            <a:endParaRPr lang="es-ES" b="1" dirty="0"/>
          </a:p>
          <a:p>
            <a:pPr lvl="1"/>
            <a:r>
              <a:rPr lang="es-ES" dirty="0">
                <a:sym typeface="Wingdings" pitchFamily="2" charset="2"/>
              </a:rPr>
              <a:t> Preuniversitario</a:t>
            </a:r>
          </a:p>
          <a:p>
            <a:pPr lvl="1"/>
            <a:r>
              <a:rPr lang="es-ES" dirty="0">
                <a:sym typeface="Wingdings" pitchFamily="2" charset="2"/>
              </a:rPr>
              <a:t> Modos de acceso</a:t>
            </a:r>
          </a:p>
          <a:p>
            <a:pPr lvl="1"/>
            <a:r>
              <a:rPr lang="es-ES" dirty="0">
                <a:sym typeface="Wingdings" pitchFamily="2" charset="2"/>
              </a:rPr>
              <a:t> Mayores de 25 años (M25) y 45 años (M45)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928688"/>
            <a:ext cx="8183562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</a:rPr>
              <a:t>¡¡¡MUY IMPORTANTE!!!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1071563"/>
            <a:ext cx="8429625" cy="55721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endParaRPr lang="es-ES" sz="2000" i="1" dirty="0">
              <a:latin typeface="Book Antiqua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i="1" dirty="0">
                <a:latin typeface="Book Antiqua" pitchFamily="18" charset="0"/>
              </a:rPr>
              <a:t>La prueba suele ser sobre finales de abril en la UCLM. La matrícula se realiza allí (aprox. 74 euros)</a:t>
            </a:r>
            <a:r>
              <a:rPr lang="es-ES" sz="2000" b="1" i="1" u="sng" dirty="0">
                <a:latin typeface="Book Antiqua" pitchFamily="18" charset="0"/>
              </a:rPr>
              <a:t>Debemos asegurarnos de que elegimos bien la opción de la parte específica.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i="1" dirty="0">
                <a:latin typeface="Book Antiqua" pitchFamily="18" charset="0"/>
              </a:rPr>
              <a:t>No caduca. No existe límite de convocatorias.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i="1" dirty="0">
                <a:latin typeface="Book Antiqua" pitchFamily="18" charset="0"/>
              </a:rPr>
              <a:t>Se pueden presentar cuantas veces se desee para subir la nota. Tendrán en cuenta la nueva calificación si es superior a la anterior.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i="1" dirty="0">
                <a:latin typeface="Book Antiqua" pitchFamily="18" charset="0"/>
              </a:rPr>
              <a:t>La PA&gt; 25 da acceso preferente para cursar estudios en la UCLM. Para otras Universidades, en principio se puede acceder haciendo un traslado de expediente. No obstante, consultar directamente en la universidad.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i="1" dirty="0">
                <a:latin typeface="Book Antiqua" pitchFamily="18" charset="0"/>
              </a:rPr>
              <a:t>La PA &gt; 40, 45</a:t>
            </a:r>
            <a:r>
              <a:rPr lang="es-ES" sz="2000" b="1" i="1" u="sng" dirty="0">
                <a:latin typeface="Book Antiqua" pitchFamily="18" charset="0"/>
              </a:rPr>
              <a:t>, sólo tendrán acceso a la Universidad donde superaron la prueba. En nuestro caso, UCLM.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i="1" dirty="0">
                <a:latin typeface="Book Antiqua" pitchFamily="18" charset="0"/>
              </a:rPr>
              <a:t>La UCLM establece anualmente nº plazas que, en cada carrera, se reserva para aquellos que acceden mediante prueba de acceso.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000" b="1" i="1" u="sng" dirty="0">
                <a:latin typeface="Book Antiqua" pitchFamily="18" charset="0"/>
              </a:rPr>
              <a:t>Para acceso a CFGS sólo sirve la prueba de acceso para &gt;25 años</a:t>
            </a:r>
            <a:r>
              <a:rPr lang="es-ES" sz="2000" i="1" dirty="0">
                <a:latin typeface="Book Antiqua" pitchFamily="18" charset="0"/>
              </a:rPr>
              <a:t>. (Ver opciones en la siguiente tabla)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/>
          <a:lstStyle/>
          <a:p>
            <a:br>
              <a:rPr lang="es-ES" sz="2400" dirty="0">
                <a:solidFill>
                  <a:schemeClr val="tx1"/>
                </a:solidFill>
              </a:rPr>
            </a:br>
            <a:br>
              <a:rPr lang="es-ES" sz="2400" dirty="0">
                <a:solidFill>
                  <a:schemeClr val="tx1"/>
                </a:solidFill>
              </a:rPr>
            </a:br>
            <a:br>
              <a:rPr lang="es-ES" sz="2400" dirty="0">
                <a:solidFill>
                  <a:schemeClr val="tx1"/>
                </a:solidFill>
              </a:rPr>
            </a:br>
            <a:br>
              <a:rPr lang="es-ES" sz="2400" dirty="0">
                <a:solidFill>
                  <a:schemeClr val="tx1"/>
                </a:solidFill>
              </a:rPr>
            </a:br>
            <a:br>
              <a:rPr lang="es-ES" sz="2400" dirty="0">
                <a:solidFill>
                  <a:schemeClr val="tx1"/>
                </a:solidFill>
              </a:rPr>
            </a:br>
            <a:br>
              <a:rPr lang="es-ES" sz="2400" dirty="0">
                <a:solidFill>
                  <a:schemeClr val="tx1"/>
                </a:solidFill>
              </a:rPr>
            </a:b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OPCIONES </a:t>
            </a:r>
            <a:r>
              <a:rPr lang="es-ES" sz="2400" b="1" u="sng" dirty="0">
                <a:solidFill>
                  <a:srgbClr val="FF0000"/>
                </a:solidFill>
              </a:rPr>
              <a:t>RECOMENDADAS, NO PRESCRIPTIVAS </a:t>
            </a:r>
            <a:r>
              <a:rPr lang="es-ES" sz="2400" dirty="0">
                <a:solidFill>
                  <a:schemeClr val="tx1"/>
                </a:solidFill>
              </a:rPr>
              <a:t>PARA ACCESO A GRADO SUPERIOR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Es importante saber que la prueba de acceso a la universidad para mayores de 25 años, permite el acceso a CF Grado Superior. Estas opciones (parte específica de la prueba) son las recomendables para los siguientes CFGS.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23369" t="25243" r="25575" b="17236"/>
          <a:stretch/>
        </p:blipFill>
        <p:spPr bwMode="auto">
          <a:xfrm>
            <a:off x="683568" y="2276872"/>
            <a:ext cx="7416824" cy="411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6372200" y="2636912"/>
            <a:ext cx="9361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¡¡¡MUY IMPORTANTE!!!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19256" cy="4434840"/>
          </a:xfrm>
        </p:spPr>
        <p:txBody>
          <a:bodyPr/>
          <a:lstStyle/>
          <a:p>
            <a:r>
              <a:rPr lang="es-ES" sz="2400" dirty="0"/>
              <a:t>La superación de la prueba de acceso a la universidad para mayores de veinticinco años, será </a:t>
            </a:r>
            <a:r>
              <a:rPr lang="es-ES" sz="2400" b="1" dirty="0"/>
              <a:t>equivalente al título de Bachiller</a:t>
            </a:r>
            <a:r>
              <a:rPr lang="es-ES" sz="2400" dirty="0"/>
              <a:t>, a los únicos efectos de </a:t>
            </a:r>
            <a:r>
              <a:rPr lang="es-ES" sz="2400" b="1" dirty="0"/>
              <a:t>acceso a empleos públicos y privados,</a:t>
            </a:r>
            <a:r>
              <a:rPr lang="es-ES" sz="2400" dirty="0"/>
              <a:t> siempre que se acredite alguno de los siguientes requisitos:</a:t>
            </a:r>
          </a:p>
          <a:p>
            <a:pPr lvl="1"/>
            <a:r>
              <a:rPr lang="es-ES" sz="2200" dirty="0"/>
              <a:t>Estar en posesión del título de Graduado en Educación Secundaria Obligatoria o equivalente a efectos profesionales.</a:t>
            </a:r>
          </a:p>
          <a:p>
            <a:pPr lvl="1"/>
            <a:r>
              <a:rPr lang="es-ES" sz="2200" dirty="0"/>
              <a:t>Haber superado al menos 15 créditos ECTS de los estudios universitarios.</a:t>
            </a:r>
          </a:p>
          <a:p>
            <a:r>
              <a:rPr lang="es-ES" sz="2400" i="1" dirty="0">
                <a:latin typeface="Book Antiqua" pitchFamily="18" charset="0"/>
              </a:rPr>
              <a:t>ES DECIR: No tiene valor académico de titulación, aunque tiene validez para acceder a ámbitos laborales. (Consultar)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solidFill>
                  <a:schemeClr val="tx1"/>
                </a:solidFill>
              </a:rPr>
              <a:t>PRECIO DE LOS CRÉDITOS EN UCLM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332" t="16080" r="12060" b="7537"/>
          <a:stretch>
            <a:fillRect/>
          </a:stretch>
        </p:blipFill>
        <p:spPr bwMode="auto">
          <a:xfrm>
            <a:off x="1428728" y="1857364"/>
            <a:ext cx="70723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183562" cy="1052513"/>
          </a:xfrm>
        </p:spPr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1"/>
                </a:solidFill>
                <a:latin typeface="Verdana" pitchFamily="34" charset="0"/>
              </a:rPr>
              <a:t>PRUEBA ACCESO MAYORES DE 25 AÑOS</a:t>
            </a:r>
            <a:br>
              <a:rPr lang="es-ES" sz="2800" b="1" dirty="0">
                <a:solidFill>
                  <a:srgbClr val="FFC000"/>
                </a:solidFill>
                <a:latin typeface="Verdana" pitchFamily="34" charset="0"/>
              </a:rPr>
            </a:b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14500"/>
            <a:ext cx="8183562" cy="42148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" sz="3200" b="1" dirty="0">
                <a:solidFill>
                  <a:srgbClr val="0070C0"/>
                </a:solidFill>
              </a:rPr>
              <a:t>REQUISITOS DE LOS ASPIRANTES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s-ES" sz="2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sz="2400" dirty="0"/>
              <a:t>a. Tener cumplidos los </a:t>
            </a:r>
            <a:r>
              <a:rPr lang="es-ES" sz="2400" u="sng" dirty="0"/>
              <a:t>veinticinco años</a:t>
            </a:r>
            <a:r>
              <a:rPr lang="es-ES" sz="2400" dirty="0"/>
              <a:t> o cumplirlos en el año natural en que se celebre la Prueba de Acceso.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s-ES" sz="2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s-ES" sz="2400" dirty="0"/>
              <a:t>b. No poseer ninguna titulación académica que de acceso a la universidad por otras vías (CFGS, EVAU, Selectividad, Grado Universitario…)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s-E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tx1"/>
                </a:solidFill>
              </a:rPr>
              <a:t>GRADOS DE EXPERIMENTALIDAD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151" t="22270" r="6249" b="15094"/>
          <a:stretch>
            <a:fillRect/>
          </a:stretch>
        </p:blipFill>
        <p:spPr bwMode="auto">
          <a:xfrm>
            <a:off x="785786" y="1857364"/>
            <a:ext cx="78438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tx1"/>
                </a:solidFill>
              </a:rPr>
              <a:t>GRADOS DE EXPERIMENTALIDAD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443" t="13428" r="8726" b="7326"/>
          <a:stretch>
            <a:fillRect/>
          </a:stretch>
        </p:blipFill>
        <p:spPr bwMode="auto">
          <a:xfrm>
            <a:off x="1214414" y="2000240"/>
            <a:ext cx="6929486" cy="44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7188"/>
            <a:ext cx="8229600" cy="5786437"/>
          </a:xfrm>
        </p:spPr>
        <p:txBody>
          <a:bodyPr>
            <a:normAutofit fontScale="85000" lnSpcReduction="10000"/>
          </a:bodyPr>
          <a:lstStyle/>
          <a:p>
            <a:pPr marL="448056" indent="-384048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2400" b="1" dirty="0">
                <a:latin typeface="Verdana" pitchFamily="34" charset="0"/>
              </a:rPr>
              <a:t>PRUEBA ACCESO MAYORES DE 25 AÑOS</a:t>
            </a:r>
          </a:p>
          <a:p>
            <a:pPr marL="448056" indent="-384048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300" b="1" dirty="0">
                <a:solidFill>
                  <a:srgbClr val="0070C0"/>
                </a:solidFill>
              </a:rPr>
              <a:t>ESTRUCTURA DE LA PRUEBA</a:t>
            </a:r>
          </a:p>
          <a:p>
            <a:pPr marL="448056" indent="-384048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300" b="1" dirty="0">
                <a:solidFill>
                  <a:srgbClr val="FF0000"/>
                </a:solidFill>
              </a:rPr>
              <a:t>Fase General</a:t>
            </a:r>
          </a:p>
          <a:p>
            <a:pPr marL="448056" indent="-384048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000" b="1" dirty="0">
                <a:solidFill>
                  <a:srgbClr val="FF0000"/>
                </a:solidFill>
              </a:rPr>
              <a:t>Primer día</a:t>
            </a:r>
          </a:p>
          <a:p>
            <a:pPr marL="448056" indent="-384048" algn="ctr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endParaRPr lang="es-ES" sz="2000" b="1" dirty="0">
              <a:solidFill>
                <a:schemeClr val="hlink"/>
              </a:solidFill>
            </a:endParaRPr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000" dirty="0"/>
              <a:t>a) En el </a:t>
            </a:r>
            <a:r>
              <a:rPr lang="es-ES" sz="2000" b="1" dirty="0"/>
              <a:t>primer ejercicio </a:t>
            </a:r>
            <a:r>
              <a:rPr lang="es-ES" sz="2000" dirty="0"/>
              <a:t>elegir entre:</a:t>
            </a:r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b="1" dirty="0"/>
              <a:t>Comentario de texto</a:t>
            </a:r>
            <a:r>
              <a:rPr lang="es-ES" sz="2000" dirty="0"/>
              <a:t>, con un breve cuestionario de preguntas referido al mismo.</a:t>
            </a:r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b="1" dirty="0"/>
              <a:t>Desarrollo de un tema general de actualidad</a:t>
            </a:r>
            <a:r>
              <a:rPr lang="es-ES" sz="2000" dirty="0"/>
              <a:t>, del que realizará una composición escrita sobre el mismo. </a:t>
            </a:r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/>
              <a:t>Duración ejercicio: 1 hora y 30 minutos.</a:t>
            </a:r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endParaRPr lang="es-ES" sz="2000" dirty="0"/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000" dirty="0"/>
              <a:t>b) En el </a:t>
            </a:r>
            <a:r>
              <a:rPr lang="es-ES" sz="2000" b="1" dirty="0"/>
              <a:t>segundo ejercicio</a:t>
            </a:r>
            <a:r>
              <a:rPr lang="es-ES" sz="2000" dirty="0"/>
              <a:t>: </a:t>
            </a:r>
            <a:r>
              <a:rPr lang="es-ES" sz="2000" b="1" dirty="0"/>
              <a:t>lengua castellana.</a:t>
            </a:r>
            <a:endParaRPr lang="es-ES" sz="2000" dirty="0"/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/>
              <a:t>Duración ejercicio: 1 hora y 30 minutos.</a:t>
            </a:r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endParaRPr lang="es-ES" sz="2000" dirty="0"/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000" dirty="0"/>
              <a:t>c) En el </a:t>
            </a:r>
            <a:r>
              <a:rPr lang="es-ES" sz="2000" b="1" dirty="0"/>
              <a:t>tercer ejercicio</a:t>
            </a:r>
            <a:r>
              <a:rPr lang="es-ES" sz="2000" dirty="0"/>
              <a:t>, de </a:t>
            </a:r>
            <a:r>
              <a:rPr lang="es-ES" sz="2000" b="1" dirty="0"/>
              <a:t>lengua extranjera: </a:t>
            </a:r>
            <a:r>
              <a:rPr lang="es-ES" sz="2000" dirty="0"/>
              <a:t>La prueba consistirá en la comprensión de un texto escrito en la lengua extranjera elegida por el alumno de entre las siguientes: alemán, francés, inglés, italiano. </a:t>
            </a:r>
          </a:p>
          <a:p>
            <a:pPr marL="448056" indent="-384048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/>
              <a:t>Duración ejercicio: 1 hora y 30 minutos.</a:t>
            </a:r>
          </a:p>
          <a:p>
            <a:pPr marL="448056" indent="-38404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6672"/>
            <a:ext cx="6870700" cy="15121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  <a:latin typeface="Verdana" pitchFamily="34" charset="0"/>
              </a:rPr>
              <a:t>PRUEBA ACCESO MAYORES DE 25 AÑOS</a:t>
            </a:r>
            <a:br>
              <a:rPr lang="es-ES" sz="2000" b="1" dirty="0">
                <a:solidFill>
                  <a:srgbClr val="FFC000"/>
                </a:solidFill>
                <a:latin typeface="Verdana" pitchFamily="34" charset="0"/>
              </a:rPr>
            </a:br>
            <a:r>
              <a:rPr lang="es-ES" sz="2700" b="1" dirty="0">
                <a:solidFill>
                  <a:srgbClr val="FF0000"/>
                </a:solidFill>
              </a:rPr>
              <a:t>Fase específica/Segundo día </a:t>
            </a:r>
            <a:br>
              <a:rPr lang="es-ES" sz="2700" b="1" dirty="0">
                <a:solidFill>
                  <a:srgbClr val="FF0000"/>
                </a:solidFill>
              </a:rPr>
            </a:br>
            <a:r>
              <a:rPr lang="es-ES" sz="2000" dirty="0">
                <a:solidFill>
                  <a:srgbClr val="FF0000"/>
                </a:solidFill>
              </a:rPr>
              <a:t>(elegir 2 de una opción)</a:t>
            </a:r>
            <a:br>
              <a:rPr lang="es-ES" sz="2000" dirty="0">
                <a:solidFill>
                  <a:srgbClr val="FF0000"/>
                </a:solidFill>
              </a:rPr>
            </a:br>
            <a:r>
              <a:rPr lang="es-ES" sz="2000" dirty="0">
                <a:solidFill>
                  <a:srgbClr val="FF0000"/>
                </a:solidFill>
              </a:rPr>
              <a:t>Referencia: Orden 136/2025 que regula pruebas de acceso a la universidad &gt;25, &gt;40 y &gt;45 en Castilla la Mancha.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39CBFAA-0DA7-180B-95AC-3DB00C0FEF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55576" y="2132856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792088"/>
          </a:xfrm>
        </p:spPr>
        <p:txBody>
          <a:bodyPr/>
          <a:lstStyle/>
          <a:p>
            <a:r>
              <a:rPr lang="es-ES" sz="4400" dirty="0"/>
              <a:t>GRADOS OFERTADOS POR OPCIÓN</a:t>
            </a:r>
            <a:br>
              <a:rPr lang="es-ES" sz="4400" dirty="0"/>
            </a:br>
            <a:r>
              <a:rPr lang="es-ES" sz="1600" dirty="0"/>
              <a:t>* Orientativo: revisar cada curso en universidad de referencia, puesto que puede variar.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25" t="14347" r="18503" b="13472"/>
          <a:stretch>
            <a:fillRect/>
          </a:stretch>
        </p:blipFill>
        <p:spPr bwMode="auto">
          <a:xfrm>
            <a:off x="1043608" y="1484783"/>
            <a:ext cx="6624736" cy="491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500063"/>
            <a:ext cx="7696200" cy="528637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latin typeface="Verdana" pitchFamily="34" charset="0"/>
              </a:rPr>
              <a:t>PRUEBA ACCESO MAYORES DE 25 AÑOS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br>
              <a:rPr lang="es-ES" sz="2800" b="1" dirty="0">
                <a:solidFill>
                  <a:srgbClr val="FF0000"/>
                </a:solidFill>
                <a:latin typeface="+mn-lt"/>
              </a:rPr>
            </a:br>
            <a:r>
              <a:rPr lang="es-ES" sz="2800" b="1" dirty="0">
                <a:solidFill>
                  <a:srgbClr val="FF0000"/>
                </a:solidFill>
                <a:latin typeface="+mn-lt"/>
              </a:rPr>
              <a:t>Fase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específica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0000"/>
                </a:solidFill>
                <a:latin typeface="+mn-lt"/>
              </a:rPr>
              <a:t>Segundo día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ES" sz="2800" b="1" dirty="0">
              <a:solidFill>
                <a:schemeClr val="hlink"/>
              </a:solidFill>
              <a:latin typeface="+mn-lt"/>
            </a:endParaRPr>
          </a:p>
          <a:p>
            <a:pPr marL="342900" indent="-342900" algn="ctr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s-ES" sz="2200" dirty="0">
              <a:solidFill>
                <a:schemeClr val="hlink"/>
              </a:solidFill>
              <a:latin typeface="+mn-lt"/>
            </a:endParaRP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200" dirty="0">
                <a:latin typeface="+mn-lt"/>
              </a:rPr>
              <a:t>La fase específica se estructura en cinco opciones y versará sobre </a:t>
            </a:r>
            <a:r>
              <a:rPr lang="es-ES" sz="2200" b="1" dirty="0">
                <a:latin typeface="+mn-lt"/>
              </a:rPr>
              <a:t>dos materias </a:t>
            </a:r>
            <a:r>
              <a:rPr lang="es-ES" sz="2200" dirty="0">
                <a:latin typeface="+mn-lt"/>
              </a:rPr>
              <a:t>asignadas a cada una de las opciones contempladas en el anexo I. En cada ejercicio habrá una sola propuesta de examen, con posibilidad de opción interna en las preguntas o bloques de preguntas planteados.</a:t>
            </a: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s-ES" sz="2200" dirty="0">
              <a:latin typeface="+mn-lt"/>
            </a:endParaRPr>
          </a:p>
          <a:p>
            <a:pPr marL="342900" indent="-34290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Duración de la prueba:  1 hora y 30 minutos, salvo la prueba de Dibujo </a:t>
            </a:r>
            <a:r>
              <a:rPr lang="es-ES" sz="2200" dirty="0">
                <a:latin typeface="+mn-lt"/>
              </a:rPr>
              <a:t>Artístico, que podrá ampliarse hasta un máximo de 2 horas y 30 minutos.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br>
              <a:rPr lang="es-ES" sz="2200" dirty="0">
                <a:solidFill>
                  <a:schemeClr val="hlink"/>
                </a:solidFill>
                <a:latin typeface="+mn-lt"/>
              </a:rPr>
            </a:br>
            <a:endParaRPr lang="es-ES" sz="220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088" y="549275"/>
            <a:ext cx="7696200" cy="56165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PRUEBA ACCESO MAYORES DE 25 AÑOS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3600" b="1" dirty="0">
                <a:solidFill>
                  <a:srgbClr val="FF0000"/>
                </a:solidFill>
                <a:latin typeface="Verdana" pitchFamily="34" charset="0"/>
              </a:rPr>
              <a:t>Calificación de la prueba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RESULTADO DE LA FASE GENERAL: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dirty="0">
                <a:latin typeface="Verdana" pitchFamily="34" charset="0"/>
              </a:rPr>
              <a:t> (Nota Comentario + Nota Lengua + Nota Idioma)/3.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endParaRPr lang="es-ES" sz="2400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RESULTADO DE LA FASE ESPECÍFICA:</a:t>
            </a:r>
            <a:r>
              <a:rPr lang="es-ES" sz="2400" dirty="0">
                <a:latin typeface="Verdana" pitchFamily="34" charset="0"/>
              </a:rPr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dirty="0">
                <a:latin typeface="Verdana" pitchFamily="34" charset="0"/>
              </a:rPr>
              <a:t>(Nota primer ejercicio + Nota segundo ejercicio)/2.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endParaRPr lang="es-ES" sz="2400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RESULTADO FINAL DE LA PRUEBA ACCESO MAYORES DE 25 AÑOS </a:t>
            </a:r>
            <a:r>
              <a:rPr lang="es-ES" sz="2400" dirty="0">
                <a:latin typeface="Verdana" pitchFamily="34" charset="0"/>
              </a:rPr>
              <a:t>(nota con la que se opta a estudios universitarios):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dirty="0">
                <a:latin typeface="Verdana" pitchFamily="34" charset="0"/>
              </a:rPr>
              <a:t>(Nota fase general + Nota fase específica)/2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1200"/>
              </a:spcAft>
              <a:defRPr/>
            </a:pPr>
            <a:endParaRPr lang="es-ES" sz="2400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dirty="0">
                <a:latin typeface="Verdana" pitchFamily="34" charset="0"/>
              </a:rPr>
              <a:t>Para hacer el promedio es necesario haber obtenido un mínimo de </a:t>
            </a:r>
            <a:r>
              <a:rPr lang="es-ES" sz="2400" b="1" dirty="0">
                <a:latin typeface="Verdana" pitchFamily="34" charset="0"/>
              </a:rPr>
              <a:t>4 puntos</a:t>
            </a:r>
            <a:r>
              <a:rPr lang="es-ES" sz="2400" dirty="0">
                <a:latin typeface="Verdana" pitchFamily="34" charset="0"/>
              </a:rPr>
              <a:t> en </a:t>
            </a:r>
            <a:r>
              <a:rPr lang="es-ES" sz="2400" b="1" dirty="0">
                <a:latin typeface="Verdana" pitchFamily="34" charset="0"/>
              </a:rPr>
              <a:t>cada</a:t>
            </a:r>
            <a:r>
              <a:rPr lang="es-ES" sz="2400" dirty="0">
                <a:latin typeface="Verdana" pitchFamily="34" charset="0"/>
              </a:rPr>
              <a:t> una de las </a:t>
            </a:r>
            <a:r>
              <a:rPr lang="es-ES" sz="2400" b="1" dirty="0">
                <a:latin typeface="Verdana" pitchFamily="34" charset="0"/>
              </a:rPr>
              <a:t>fases</a:t>
            </a:r>
            <a:r>
              <a:rPr lang="es-ES" sz="2400" dirty="0">
                <a:latin typeface="Verdana" pitchFamily="34" charset="0"/>
              </a:rPr>
              <a:t>. (No necesariamente en cada examen)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2400" b="1" dirty="0">
                <a:latin typeface="Verdana" pitchFamily="34" charset="0"/>
              </a:rPr>
              <a:t>APROBADO</a:t>
            </a:r>
            <a:r>
              <a:rPr lang="es-ES" sz="2400" dirty="0">
                <a:latin typeface="Verdana" pitchFamily="34" charset="0"/>
              </a:rPr>
              <a:t>: 5 puntos o más en resultado final.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693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</a:rPr>
              <a:t>PRUEBA ACCESO PARA &gt;45 AÑOS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sz="half" idx="1"/>
          </p:nvPr>
        </p:nvSpPr>
        <p:spPr>
          <a:xfrm>
            <a:off x="971550" y="1628775"/>
            <a:ext cx="7200900" cy="4597400"/>
          </a:xfrm>
        </p:spPr>
        <p:txBody>
          <a:bodyPr/>
          <a:lstStyle/>
          <a:p>
            <a:pPr lvl="4" eaLnBrk="1" hangingPunct="1">
              <a:spcBef>
                <a:spcPct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s-ES" sz="2800" b="1" dirty="0">
                <a:solidFill>
                  <a:srgbClr val="FF0000"/>
                </a:solidFill>
              </a:rPr>
              <a:t>REQUISITOS</a:t>
            </a:r>
          </a:p>
          <a:p>
            <a:pPr marL="577850" indent="-514350"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Font typeface="Wingdings 2" pitchFamily="18" charset="2"/>
              <a:buAutoNum type="alphaLcParenR"/>
            </a:pPr>
            <a:r>
              <a:rPr lang="es-ES" dirty="0"/>
              <a:t>Carecer de alguna titulación académica que lo habilite para acceder a la universidad por otras vías. </a:t>
            </a:r>
          </a:p>
          <a:p>
            <a:pPr marL="577850" indent="-514350"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Font typeface="Wingdings 2" pitchFamily="18" charset="2"/>
              <a:buAutoNum type="alphaLcParenR"/>
            </a:pPr>
            <a:r>
              <a:rPr lang="es-ES" dirty="0"/>
              <a:t>Cumplir o haber cumplido 45 años de edad en el año natural en que se celebre la prueba.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642938"/>
            <a:ext cx="8183562" cy="9794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/>
                </a:solidFill>
              </a:rPr>
              <a:t>PRUEBA ACCESO PARA &gt;45 AÑOS</a:t>
            </a:r>
            <a:br>
              <a:rPr lang="es-ES" sz="3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ES" sz="4000" b="1" dirty="0">
                <a:solidFill>
                  <a:srgbClr val="FF0000"/>
                </a:solidFill>
              </a:rPr>
              <a:t>ESTRUCTURA DE LA PRUEBA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sz="half" idx="1"/>
          </p:nvPr>
        </p:nvSpPr>
        <p:spPr>
          <a:xfrm>
            <a:off x="428625" y="1857375"/>
            <a:ext cx="8143875" cy="39290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b="1" dirty="0">
                <a:solidFill>
                  <a:srgbClr val="FF0000"/>
                </a:solidFill>
              </a:rPr>
              <a:t>Primera fase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b="1" dirty="0">
                <a:solidFill>
                  <a:srgbClr val="FF0000"/>
                </a:solidFill>
              </a:rPr>
              <a:t>	</a:t>
            </a:r>
            <a:r>
              <a:rPr lang="es-ES" sz="2000" dirty="0"/>
              <a:t>a) Comentario de texto o desarrollo de un tema general de actualidad.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sz="2000" dirty="0"/>
              <a:t>	b) Lengua castellana.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b="1" dirty="0">
                <a:solidFill>
                  <a:srgbClr val="FF0000"/>
                </a:solidFill>
              </a:rPr>
              <a:t>Segunda fase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sz="2000" dirty="0"/>
              <a:t>Consiste en una entrevista personal orientada a valorar el grado e </a:t>
            </a:r>
            <a:r>
              <a:rPr lang="es-ES" sz="2000" b="1" dirty="0"/>
              <a:t>madurez e idoneidad respecto a los estudios universitarios </a:t>
            </a:r>
            <a:r>
              <a:rPr lang="es-ES" sz="2000" dirty="0"/>
              <a:t>a los que se desea acceder y determinar si posee unos conocimientos mínimos que le posibiliten seguir con éxito dichos estudios.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sz="2000" dirty="0"/>
              <a:t>El acceso se realizará respecto a unas </a:t>
            </a:r>
            <a:r>
              <a:rPr lang="es-ES" sz="2000" b="1" u="sng" dirty="0"/>
              <a:t>enseñanzas concretas ofertadas </a:t>
            </a:r>
            <a:r>
              <a:rPr lang="es-ES" sz="2000" dirty="0"/>
              <a:t>por la universidad UCLM.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s-ES" sz="2000" dirty="0"/>
              <a:t>La persona aspirante podrá realizar la prueba en las universidades de su elección que ofrezcan los estudios que desee cursar.</a:t>
            </a:r>
          </a:p>
          <a:p>
            <a:pPr eaLnBrk="1" hangingPunct="1">
              <a:buFont typeface="Wingdings 2" pitchFamily="18" charset="2"/>
              <a:buNone/>
            </a:pP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1696</TotalTime>
  <Words>1315</Words>
  <Application>Microsoft Office PowerPoint</Application>
  <PresentationFormat>Presentación en pantalla (4:3)</PresentationFormat>
  <Paragraphs>141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Comic Sans MS</vt:lpstr>
      <vt:lpstr>Constantia</vt:lpstr>
      <vt:lpstr>Times New Roman</vt:lpstr>
      <vt:lpstr>Verdana</vt:lpstr>
      <vt:lpstr>Wingdings</vt:lpstr>
      <vt:lpstr>Wingdings 2</vt:lpstr>
      <vt:lpstr>Flujo</vt:lpstr>
      <vt:lpstr>          PRUEBA DE ACCESO A  LA UNIVERSIDAD DE CASTILLA LA MANCHA   Mayores de 25 Mayores de 45 Mayores de 40/experiencia laboral</vt:lpstr>
      <vt:lpstr>PRUEBA ACCESO MAYORES DE 25 AÑOS </vt:lpstr>
      <vt:lpstr>Presentación de PowerPoint</vt:lpstr>
      <vt:lpstr>PRUEBA ACCESO MAYORES DE 25 AÑOS Fase específica/Segundo día  (elegir 2 de una opción) Referencia: Orden 136/2025 que regula pruebas de acceso a la universidad &gt;25, &gt;40 y &gt;45 en Castilla la Mancha.</vt:lpstr>
      <vt:lpstr>GRADOS OFERTADOS POR OPCIÓN * Orientativo: revisar cada curso en universidad de referencia, puesto que puede variar.</vt:lpstr>
      <vt:lpstr>Presentación de PowerPoint</vt:lpstr>
      <vt:lpstr>Presentación de PowerPoint</vt:lpstr>
      <vt:lpstr>PRUEBA ACCESO PARA &gt;45 AÑOS</vt:lpstr>
      <vt:lpstr>PRUEBA ACCESO PARA &gt;45 AÑOS ESTRUCTURA DE LA PRUEBA</vt:lpstr>
      <vt:lpstr>Presentación de PowerPoint</vt:lpstr>
      <vt:lpstr> ACCESO PARA MAYORES DE 40 AÑOS  MEDIANTE ACREDITACIÓN DE EXPERIENCIA LABORAL.</vt:lpstr>
      <vt:lpstr>ACCESO MAYORES DE 40 AÑOS  PROCEDIMIENTO DE EVALUACIÓN:</vt:lpstr>
      <vt:lpstr>HORARIO DE ACCESO A LA UCLM</vt:lpstr>
      <vt:lpstr>    OPCIONES SEGÚN MATERIAS OFERTADAS EN EL CEPA</vt:lpstr>
      <vt:lpstr>Para más información…</vt:lpstr>
      <vt:lpstr>¡¡¡MUY IMPORTANTE!!! </vt:lpstr>
      <vt:lpstr>       OPCIONES RECOMENDADAS, NO PRESCRIPTIVAS PARA ACCESO A GRADO SUPERIOR Es importante saber que la prueba de acceso a la universidad para mayores de 25 años, permite el acceso a CF Grado Superior. Estas opciones (parte específica de la prueba) son las recomendables para los siguientes CFGS.</vt:lpstr>
      <vt:lpstr>¡¡¡MUY IMPORTANTE!!!</vt:lpstr>
      <vt:lpstr>PRECIO DE LOS CRÉDITOS EN UCLM</vt:lpstr>
      <vt:lpstr>GRADOS DE EXPERIMENTALIDAD</vt:lpstr>
      <vt:lpstr>GRADOS DE EXPERIMENTALIDAD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PRUEBAS ACCESO UNIVERSIDAD &gt;25 &gt;45 &gt;40/ Experiencia laboral.</dc:title>
  <dc:creator>Jefe de Estudios</dc:creator>
  <cp:lastModifiedBy>Manuel Benítez Santiago</cp:lastModifiedBy>
  <cp:revision>82</cp:revision>
  <dcterms:created xsi:type="dcterms:W3CDTF">2012-09-10T10:42:23Z</dcterms:created>
  <dcterms:modified xsi:type="dcterms:W3CDTF">2025-10-09T07:38:43Z</dcterms:modified>
</cp:coreProperties>
</file>